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70" r:id="rId5"/>
    <p:sldId id="269" r:id="rId6"/>
    <p:sldId id="267" r:id="rId7"/>
    <p:sldId id="268" r:id="rId8"/>
    <p:sldId id="266" r:id="rId9"/>
    <p:sldId id="261" r:id="rId10"/>
    <p:sldId id="265" r:id="rId1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2D1A"/>
    <a:srgbClr val="E76E11"/>
    <a:srgbClr val="8EC7FF"/>
    <a:srgbClr val="0254C0"/>
    <a:srgbClr val="93634C"/>
    <a:srgbClr val="94634C"/>
    <a:srgbClr val="EA7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0500" autoAdjust="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1C213A08-9C25-459A-9D31-7479DB1AED59}" type="datetimeFigureOut">
              <a:rPr lang="zh-CN" altLang="en-US"/>
              <a:pPr>
                <a:defRPr/>
              </a:pPr>
              <a:t>2020-02-28-Friday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F4426B0-8A32-4EBE-A5B4-0B6F83D179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724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4426B0-8A32-4EBE-A5B4-0B6F83D1790C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725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4426B0-8A32-4EBE-A5B4-0B6F83D1790C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482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4426B0-8A32-4EBE-A5B4-0B6F83D1790C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31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3FA4F-5F13-46F5-A1AF-F66BC52B9A3C}" type="datetimeFigureOut">
              <a:rPr lang="zh-CN" altLang="en-US"/>
              <a:pPr>
                <a:defRPr/>
              </a:pPr>
              <a:t>2020-02-28-Friday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C2C0B-0F16-4905-8318-972D357BFA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279BA-8D39-4366-BF68-778738746E6C}" type="datetimeFigureOut">
              <a:rPr lang="zh-CN" altLang="en-US"/>
              <a:pPr>
                <a:defRPr/>
              </a:pPr>
              <a:t>2020-02-28-Friday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B6C97-0C55-4DBC-98CD-1AF9D2690E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DF242-B22F-4D8E-9258-F66897588C0D}" type="datetimeFigureOut">
              <a:rPr lang="zh-CN" altLang="en-US"/>
              <a:pPr>
                <a:defRPr/>
              </a:pPr>
              <a:t>2020-02-28-Friday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E2C60-5225-4154-83BB-7ACBF0FE67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0F4FB-B459-4A07-9277-A98F978E57EB}" type="datetimeFigureOut">
              <a:rPr lang="zh-CN" altLang="en-US"/>
              <a:pPr>
                <a:defRPr/>
              </a:pPr>
              <a:t>2020-02-28-Friday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4AC9C-6769-4C0F-B97A-0AA01CDB99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A6FBC-D05F-4873-B213-06333ECCA86B}" type="datetimeFigureOut">
              <a:rPr lang="zh-CN" altLang="en-US"/>
              <a:pPr>
                <a:defRPr/>
              </a:pPr>
              <a:t>2020-02-28-Friday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22CAD-1CBB-4D58-89B9-B30C2F5FC0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2E948-14BD-448E-8AAA-B66FBB71F654}" type="datetimeFigureOut">
              <a:rPr lang="zh-CN" altLang="en-US"/>
              <a:pPr>
                <a:defRPr/>
              </a:pPr>
              <a:t>2020-02-28-Friday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8F350-48D9-47A9-9D91-6D2275F398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8FD3E-0C47-4E24-BB4C-95E1B9341E78}" type="datetimeFigureOut">
              <a:rPr lang="zh-CN" altLang="en-US"/>
              <a:pPr>
                <a:defRPr/>
              </a:pPr>
              <a:t>2020-02-28-Friday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110D3-895E-45EB-B91E-B6ACC22FC9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FDC55-A86B-4150-8E50-2AF9F2CE0867}" type="datetimeFigureOut">
              <a:rPr lang="zh-CN" altLang="en-US"/>
              <a:pPr>
                <a:defRPr/>
              </a:pPr>
              <a:t>2020-02-28-Friday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58B83-1BA4-4F1B-BE3B-A50EF1DFB2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92351-DF22-4EC2-B126-76F5B9140170}" type="datetimeFigureOut">
              <a:rPr lang="zh-CN" altLang="en-US"/>
              <a:pPr>
                <a:defRPr/>
              </a:pPr>
              <a:t>2020-02-28-Friday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0F0ED-D48C-42AD-9BC3-74CB2C5FF4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A2D98-0D26-452B-A3A6-ED4ACF23CC47}" type="datetimeFigureOut">
              <a:rPr lang="zh-CN" altLang="en-US"/>
              <a:pPr>
                <a:defRPr/>
              </a:pPr>
              <a:t>2020-02-28-Friday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8F78E-CDC6-4EBA-AE63-6A597A2D4F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100EE-BACA-4EBC-80BE-3EE5206DE13C}" type="datetimeFigureOut">
              <a:rPr lang="zh-CN" altLang="en-US"/>
              <a:pPr>
                <a:defRPr/>
              </a:pPr>
              <a:t>2020-02-28-Friday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84157-7209-423E-9760-6AEAC67D18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94ECFF2-69A3-415C-8846-31E170604F34}" type="datetimeFigureOut">
              <a:rPr lang="zh-CN" altLang="en-US"/>
              <a:pPr>
                <a:defRPr/>
              </a:pPr>
              <a:t>2020-02-28-Friday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4D2DA7C-9922-4924-BCB5-9F87DD84B7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7D84031-1A2A-4E27-BD40-7C0EA90099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图片 6" descr="昆明公交 logo">
            <a:extLst>
              <a:ext uri="{FF2B5EF4-FFF2-40B4-BE49-F238E27FC236}">
                <a16:creationId xmlns:a16="http://schemas.microsoft.com/office/drawing/2014/main" id="{4127EBA1-9310-4A58-8CCA-65127840E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20688"/>
            <a:ext cx="3888432" cy="98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FF836A3-BF78-4FD9-A2D9-B1C0AAB248D2}"/>
              </a:ext>
            </a:extLst>
          </p:cNvPr>
          <p:cNvSpPr/>
          <p:nvPr/>
        </p:nvSpPr>
        <p:spPr>
          <a:xfrm>
            <a:off x="1149235" y="2227256"/>
            <a:ext cx="684553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zh-CN" sz="5400" b="1" kern="100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仿宋" panose="02010609060101010101" pitchFamily="49" charset="-122"/>
                <a:cs typeface="Times New Roman" panose="02020603050405020304" pitchFamily="18" charset="0"/>
              </a:rPr>
              <a:t>疫情防控</a:t>
            </a:r>
            <a:r>
              <a:rPr lang="en-US" altLang="zh-CN" sz="5400" b="1" kern="100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仿宋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zh-CN" sz="5400" b="1" kern="100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仿宋" panose="02010609060101010101" pitchFamily="49" charset="-122"/>
                <a:cs typeface="Times New Roman" panose="02020603050405020304" pitchFamily="18" charset="0"/>
              </a:rPr>
              <a:t>公交先行</a:t>
            </a:r>
            <a:r>
              <a:rPr lang="en-US" altLang="zh-CN" sz="5400" b="1" kern="100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仿宋" panose="02010609060101010101" pitchFamily="49" charset="-122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zh-CN" altLang="zh-CN" sz="5400" b="1" kern="100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仿宋" panose="02010609060101010101" pitchFamily="49" charset="-122"/>
                <a:cs typeface="Times New Roman" panose="02020603050405020304" pitchFamily="18" charset="0"/>
              </a:rPr>
              <a:t>复工复产</a:t>
            </a:r>
            <a:r>
              <a:rPr lang="en-US" altLang="zh-CN" sz="5400" b="1" kern="100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仿宋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zh-CN" sz="5400" b="1" kern="100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仿宋" panose="02010609060101010101" pitchFamily="49" charset="-122"/>
                <a:cs typeface="Times New Roman" panose="02020603050405020304" pitchFamily="18" charset="0"/>
              </a:rPr>
              <a:t>公交</a:t>
            </a:r>
            <a:r>
              <a:rPr lang="zh-CN" altLang="en-US" sz="5400" b="1" kern="100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仿宋" panose="02010609060101010101" pitchFamily="49" charset="-122"/>
                <a:cs typeface="Times New Roman" panose="02020603050405020304" pitchFamily="18" charset="0"/>
              </a:rPr>
              <a:t>助力</a:t>
            </a:r>
            <a:endParaRPr lang="zh-CN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9A8AC03F-47C1-4DEC-9608-39E14EC08DE1}"/>
              </a:ext>
            </a:extLst>
          </p:cNvPr>
          <p:cNvSpPr txBox="1"/>
          <p:nvPr/>
        </p:nvSpPr>
        <p:spPr>
          <a:xfrm>
            <a:off x="1480942" y="2264632"/>
            <a:ext cx="58457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昆明公交在行动市民出行有保障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971600" y="76713"/>
            <a:ext cx="6790991" cy="6664655"/>
            <a:chOff x="3276601" y="1276192"/>
            <a:chExt cx="2590799" cy="2591116"/>
          </a:xfrm>
          <a:solidFill>
            <a:schemeClr val="accent5">
              <a:lumMod val="75000"/>
            </a:schemeClr>
          </a:solidFill>
        </p:grpSpPr>
        <p:sp>
          <p:nvSpPr>
            <p:cNvPr id="28" name="矩形 27"/>
            <p:cNvSpPr/>
            <p:nvPr/>
          </p:nvSpPr>
          <p:spPr>
            <a:xfrm rot="16200000">
              <a:off x="3324853" y="2518136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 rot="16418182">
              <a:off x="3327353" y="2439357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 rot="16636364">
              <a:off x="3334846" y="2360895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16854545">
              <a:off x="3347299" y="2283067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 rot="17072727">
              <a:off x="3364664" y="2206185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 rot="17290909">
              <a:off x="3386869" y="2130560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 rot="17509091">
              <a:off x="3413827" y="2056494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 rot="17727273">
              <a:off x="3445428" y="1984288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 rot="17945455">
              <a:off x="3481544" y="1914231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 rot="18163636">
              <a:off x="3522031" y="1846606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 rot="18381818">
              <a:off x="3566726" y="1781685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 rot="18600000">
              <a:off x="3615448" y="1719730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 rot="18818182">
              <a:off x="3668002" y="1660988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 rot="19036364">
              <a:off x="3724176" y="1605699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 rot="19254546">
              <a:off x="3783743" y="1554085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 rot="19472727">
              <a:off x="3846463" y="1506351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rot="19690909">
              <a:off x="3912085" y="1462692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 rot="19909091">
              <a:off x="3980343" y="1423282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 rot="20127273">
              <a:off x="4050964" y="1388281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 rot="20345455">
              <a:off x="4123664" y="1357831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rot="20563636">
              <a:off x="4198147" y="1332052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 rot="20781818">
              <a:off x="4274115" y="1311049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 rot="21000000">
              <a:off x="4351263" y="1294906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 rot="21218182">
              <a:off x="4429280" y="1283689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 rot="21436364">
              <a:off x="4507850" y="1277443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 rot="54546">
              <a:off x="4586658" y="1276192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 rot="272727">
              <a:off x="4665388" y="1279942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 rot="490909">
              <a:off x="4743721" y="1288679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 rot="709091">
              <a:off x="4821341" y="1302366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 rot="927273">
              <a:off x="4897938" y="1320948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 rot="1145455">
              <a:off x="4973203" y="1344350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 rot="1363637">
              <a:off x="5046831" y="1372480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 rot="1581818">
              <a:off x="5118526" y="1405222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 rot="1800000">
              <a:off x="5188001" y="1442446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 rot="2018182">
              <a:off x="5254975" y="1484001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 rot="2236364">
              <a:off x="5319178" y="1529720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/>
            <p:cNvSpPr/>
            <p:nvPr/>
          </p:nvSpPr>
          <p:spPr>
            <a:xfrm rot="2454545">
              <a:off x="5380353" y="1579419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/>
            <p:cNvSpPr/>
            <p:nvPr/>
          </p:nvSpPr>
          <p:spPr>
            <a:xfrm rot="2672727">
              <a:off x="5438252" y="1632898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 65"/>
            <p:cNvSpPr/>
            <p:nvPr/>
          </p:nvSpPr>
          <p:spPr>
            <a:xfrm rot="2890909">
              <a:off x="5492643" y="1689942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 66"/>
            <p:cNvSpPr/>
            <p:nvPr/>
          </p:nvSpPr>
          <p:spPr>
            <a:xfrm rot="3109091">
              <a:off x="5543307" y="1750321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 rot="3327273">
              <a:off x="5590039" y="1813790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 rot="3545455">
              <a:off x="5632651" y="1880097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矩形 69"/>
            <p:cNvSpPr/>
            <p:nvPr/>
          </p:nvSpPr>
          <p:spPr>
            <a:xfrm rot="3763637">
              <a:off x="5670973" y="1948973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矩形 70"/>
            <p:cNvSpPr/>
            <p:nvPr/>
          </p:nvSpPr>
          <p:spPr>
            <a:xfrm rot="3981819">
              <a:off x="5704849" y="2020140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 rot="4200000">
              <a:off x="5734142" y="2093313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矩形 72"/>
            <p:cNvSpPr/>
            <p:nvPr/>
          </p:nvSpPr>
          <p:spPr>
            <a:xfrm rot="4418182">
              <a:off x="5758737" y="2168197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73"/>
            <p:cNvSpPr/>
            <p:nvPr/>
          </p:nvSpPr>
          <p:spPr>
            <a:xfrm rot="4636364">
              <a:off x="5778531" y="2244489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/>
            <p:cNvSpPr/>
            <p:nvPr/>
          </p:nvSpPr>
          <p:spPr>
            <a:xfrm rot="4854546">
              <a:off x="5793448" y="2321883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矩形 75"/>
            <p:cNvSpPr/>
            <p:nvPr/>
          </p:nvSpPr>
          <p:spPr>
            <a:xfrm rot="5072727">
              <a:off x="5803426" y="2400067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矩形 76"/>
            <p:cNvSpPr/>
            <p:nvPr/>
          </p:nvSpPr>
          <p:spPr>
            <a:xfrm rot="5290909">
              <a:off x="5808424" y="2478727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 77"/>
            <p:cNvSpPr/>
            <p:nvPr/>
          </p:nvSpPr>
          <p:spPr>
            <a:xfrm rot="5509091">
              <a:off x="5808424" y="2557546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矩形 78"/>
            <p:cNvSpPr/>
            <p:nvPr/>
          </p:nvSpPr>
          <p:spPr>
            <a:xfrm rot="5727273">
              <a:off x="5803426" y="2636206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矩形 79"/>
            <p:cNvSpPr/>
            <p:nvPr/>
          </p:nvSpPr>
          <p:spPr>
            <a:xfrm rot="5945455">
              <a:off x="5793448" y="2714390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矩形 80"/>
            <p:cNvSpPr/>
            <p:nvPr/>
          </p:nvSpPr>
          <p:spPr>
            <a:xfrm rot="6163637">
              <a:off x="5778531" y="2791784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矩形 81"/>
            <p:cNvSpPr/>
            <p:nvPr/>
          </p:nvSpPr>
          <p:spPr>
            <a:xfrm rot="6381819">
              <a:off x="5758737" y="2868077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矩形 82"/>
            <p:cNvSpPr/>
            <p:nvPr/>
          </p:nvSpPr>
          <p:spPr>
            <a:xfrm rot="6600000">
              <a:off x="5734142" y="2942960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矩形 83"/>
            <p:cNvSpPr/>
            <p:nvPr/>
          </p:nvSpPr>
          <p:spPr>
            <a:xfrm rot="6818182">
              <a:off x="5704849" y="3016132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矩形 84"/>
            <p:cNvSpPr/>
            <p:nvPr/>
          </p:nvSpPr>
          <p:spPr>
            <a:xfrm rot="7036364">
              <a:off x="5670973" y="3087300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矩形 85"/>
            <p:cNvSpPr/>
            <p:nvPr/>
          </p:nvSpPr>
          <p:spPr>
            <a:xfrm rot="7254546">
              <a:off x="5632651" y="3156176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矩形 86"/>
            <p:cNvSpPr/>
            <p:nvPr/>
          </p:nvSpPr>
          <p:spPr>
            <a:xfrm rot="7472727">
              <a:off x="5590039" y="3222482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矩形 87"/>
            <p:cNvSpPr/>
            <p:nvPr/>
          </p:nvSpPr>
          <p:spPr>
            <a:xfrm rot="7690909">
              <a:off x="5543307" y="3285952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矩形 88"/>
            <p:cNvSpPr/>
            <p:nvPr/>
          </p:nvSpPr>
          <p:spPr>
            <a:xfrm rot="7909091">
              <a:off x="5492643" y="3346330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矩形 89"/>
            <p:cNvSpPr/>
            <p:nvPr/>
          </p:nvSpPr>
          <p:spPr>
            <a:xfrm rot="8127274">
              <a:off x="5438252" y="3403374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矩形 90"/>
            <p:cNvSpPr/>
            <p:nvPr/>
          </p:nvSpPr>
          <p:spPr>
            <a:xfrm rot="8345455">
              <a:off x="5380353" y="3456852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矩形 91"/>
            <p:cNvSpPr/>
            <p:nvPr/>
          </p:nvSpPr>
          <p:spPr>
            <a:xfrm rot="8563637">
              <a:off x="5319178" y="3506552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矩形 92"/>
            <p:cNvSpPr/>
            <p:nvPr/>
          </p:nvSpPr>
          <p:spPr>
            <a:xfrm rot="8781819">
              <a:off x="5254975" y="3552271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矩形 93"/>
            <p:cNvSpPr/>
            <p:nvPr/>
          </p:nvSpPr>
          <p:spPr>
            <a:xfrm rot="9000000">
              <a:off x="5188001" y="3593827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矩形 94"/>
            <p:cNvSpPr/>
            <p:nvPr/>
          </p:nvSpPr>
          <p:spPr>
            <a:xfrm rot="9218182">
              <a:off x="5118525" y="3631051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矩形 95"/>
            <p:cNvSpPr/>
            <p:nvPr/>
          </p:nvSpPr>
          <p:spPr>
            <a:xfrm rot="9436364">
              <a:off x="5046831" y="3663793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矩形 96"/>
            <p:cNvSpPr/>
            <p:nvPr/>
          </p:nvSpPr>
          <p:spPr>
            <a:xfrm rot="9654546">
              <a:off x="4973202" y="3691921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矩形 97"/>
            <p:cNvSpPr/>
            <p:nvPr/>
          </p:nvSpPr>
          <p:spPr>
            <a:xfrm rot="9872727">
              <a:off x="4897938" y="3715325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矩形 98"/>
            <p:cNvSpPr/>
            <p:nvPr/>
          </p:nvSpPr>
          <p:spPr>
            <a:xfrm rot="10090909">
              <a:off x="4821341" y="3733907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矩形 99"/>
            <p:cNvSpPr/>
            <p:nvPr/>
          </p:nvSpPr>
          <p:spPr>
            <a:xfrm rot="10309091">
              <a:off x="4743721" y="3747593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矩形 100"/>
            <p:cNvSpPr/>
            <p:nvPr/>
          </p:nvSpPr>
          <p:spPr>
            <a:xfrm rot="10527274">
              <a:off x="4665388" y="3756330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矩形 101"/>
            <p:cNvSpPr/>
            <p:nvPr/>
          </p:nvSpPr>
          <p:spPr>
            <a:xfrm rot="10745455">
              <a:off x="4586658" y="3760080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矩形 102"/>
            <p:cNvSpPr/>
            <p:nvPr/>
          </p:nvSpPr>
          <p:spPr>
            <a:xfrm rot="10963638">
              <a:off x="4507850" y="3758829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矩形 103"/>
            <p:cNvSpPr/>
            <p:nvPr/>
          </p:nvSpPr>
          <p:spPr>
            <a:xfrm rot="11181819">
              <a:off x="4429279" y="3752583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矩形 104"/>
            <p:cNvSpPr/>
            <p:nvPr/>
          </p:nvSpPr>
          <p:spPr>
            <a:xfrm rot="11400000">
              <a:off x="4351263" y="3741366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矩形 105"/>
            <p:cNvSpPr/>
            <p:nvPr/>
          </p:nvSpPr>
          <p:spPr>
            <a:xfrm rot="11618183">
              <a:off x="4274115" y="3725224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矩形 106"/>
            <p:cNvSpPr/>
            <p:nvPr/>
          </p:nvSpPr>
          <p:spPr>
            <a:xfrm rot="11836364">
              <a:off x="4198147" y="3704220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矩形 107"/>
            <p:cNvSpPr/>
            <p:nvPr/>
          </p:nvSpPr>
          <p:spPr>
            <a:xfrm rot="12054545">
              <a:off x="4123664" y="3678441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矩形 108"/>
            <p:cNvSpPr/>
            <p:nvPr/>
          </p:nvSpPr>
          <p:spPr>
            <a:xfrm rot="12272728">
              <a:off x="4050964" y="3647990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矩形 109"/>
            <p:cNvSpPr/>
            <p:nvPr/>
          </p:nvSpPr>
          <p:spPr>
            <a:xfrm rot="12490909">
              <a:off x="3980343" y="3612990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矩形 110"/>
            <p:cNvSpPr/>
            <p:nvPr/>
          </p:nvSpPr>
          <p:spPr>
            <a:xfrm rot="12709091">
              <a:off x="3912086" y="3573580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矩形 111"/>
            <p:cNvSpPr/>
            <p:nvPr/>
          </p:nvSpPr>
          <p:spPr>
            <a:xfrm rot="12927274">
              <a:off x="3846463" y="3529921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矩形 112"/>
            <p:cNvSpPr/>
            <p:nvPr/>
          </p:nvSpPr>
          <p:spPr>
            <a:xfrm rot="13145455">
              <a:off x="3783743" y="3482188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矩形 113"/>
            <p:cNvSpPr/>
            <p:nvPr/>
          </p:nvSpPr>
          <p:spPr>
            <a:xfrm rot="13363638">
              <a:off x="3724176" y="3430572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矩形 114"/>
            <p:cNvSpPr/>
            <p:nvPr/>
          </p:nvSpPr>
          <p:spPr>
            <a:xfrm rot="13581819">
              <a:off x="3668002" y="3375283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矩形 115"/>
            <p:cNvSpPr/>
            <p:nvPr/>
          </p:nvSpPr>
          <p:spPr>
            <a:xfrm rot="13800000">
              <a:off x="3615448" y="3316542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矩形 116"/>
            <p:cNvSpPr/>
            <p:nvPr/>
          </p:nvSpPr>
          <p:spPr>
            <a:xfrm rot="14018183">
              <a:off x="3566726" y="3254587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矩形 117"/>
            <p:cNvSpPr/>
            <p:nvPr/>
          </p:nvSpPr>
          <p:spPr>
            <a:xfrm rot="14236364">
              <a:off x="3522031" y="3189666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矩形 118"/>
            <p:cNvSpPr/>
            <p:nvPr/>
          </p:nvSpPr>
          <p:spPr>
            <a:xfrm rot="14454545">
              <a:off x="3481544" y="3122041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矩形 119"/>
            <p:cNvSpPr/>
            <p:nvPr/>
          </p:nvSpPr>
          <p:spPr>
            <a:xfrm rot="14672728">
              <a:off x="3445428" y="3051984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矩形 120"/>
            <p:cNvSpPr/>
            <p:nvPr/>
          </p:nvSpPr>
          <p:spPr>
            <a:xfrm rot="14890909">
              <a:off x="3413827" y="2979778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矩形 121"/>
            <p:cNvSpPr/>
            <p:nvPr/>
          </p:nvSpPr>
          <p:spPr>
            <a:xfrm rot="15109092">
              <a:off x="3386869" y="2905712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矩形 122"/>
            <p:cNvSpPr/>
            <p:nvPr/>
          </p:nvSpPr>
          <p:spPr>
            <a:xfrm rot="15327274">
              <a:off x="3364664" y="2830087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矩形 123"/>
            <p:cNvSpPr/>
            <p:nvPr/>
          </p:nvSpPr>
          <p:spPr>
            <a:xfrm rot="15545455">
              <a:off x="3347299" y="2753205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矩形 124"/>
            <p:cNvSpPr/>
            <p:nvPr/>
          </p:nvSpPr>
          <p:spPr>
            <a:xfrm rot="15763638">
              <a:off x="3334846" y="2675376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矩形 125"/>
            <p:cNvSpPr/>
            <p:nvPr/>
          </p:nvSpPr>
          <p:spPr>
            <a:xfrm rot="15981819">
              <a:off x="3327353" y="2596915"/>
              <a:ext cx="10723" cy="107228"/>
            </a:xfrm>
            <a:prstGeom prst="rect">
              <a:avLst/>
            </a:prstGeom>
            <a:grpFill/>
            <a:ln w="9525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498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3083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3084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3085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19" name="AutoShape 2">
            <a:extLst>
              <a:ext uri="{FF2B5EF4-FFF2-40B4-BE49-F238E27FC236}">
                <a16:creationId xmlns:a16="http://schemas.microsoft.com/office/drawing/2014/main" id="{88A9739D-6CC5-4A27-939E-C3E104809A3D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6525" y="620688"/>
            <a:ext cx="4435475" cy="598488"/>
          </a:xfrm>
          <a:prstGeom prst="roundRect">
            <a:avLst>
              <a:gd name="adj" fmla="val 50000"/>
            </a:avLst>
          </a:prstGeom>
          <a:solidFill>
            <a:srgbClr val="B8CB31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Oval 4">
            <a:extLst>
              <a:ext uri="{FF2B5EF4-FFF2-40B4-BE49-F238E27FC236}">
                <a16:creationId xmlns:a16="http://schemas.microsoft.com/office/drawing/2014/main" id="{BC69BFEC-51AA-4898-A2B1-31B8EA247DE6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387" y="377801"/>
            <a:ext cx="600075" cy="615950"/>
          </a:xfrm>
          <a:prstGeom prst="ellipse">
            <a:avLst/>
          </a:prstGeom>
          <a:solidFill>
            <a:srgbClr val="B8CB31"/>
          </a:solidFill>
          <a:ln w="57150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Oval 18">
            <a:extLst>
              <a:ext uri="{FF2B5EF4-FFF2-40B4-BE49-F238E27FC236}">
                <a16:creationId xmlns:a16="http://schemas.microsoft.com/office/drawing/2014/main" id="{85BAA1E4-6DCD-488A-A11C-1FFD7958F6C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22762" y="727051"/>
            <a:ext cx="349250" cy="358775"/>
          </a:xfrm>
          <a:prstGeom prst="ellipse">
            <a:avLst/>
          </a:prstGeom>
          <a:solidFill>
            <a:srgbClr val="B8CB31"/>
          </a:solidFill>
          <a:ln w="57150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矩形 20">
            <a:extLst>
              <a:ext uri="{FF2B5EF4-FFF2-40B4-BE49-F238E27FC236}">
                <a16:creationId xmlns:a16="http://schemas.microsoft.com/office/drawing/2014/main" id="{A1419B1E-742C-4EE7-AC2D-ACC652CFF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426" y="735266"/>
            <a:ext cx="32303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昆明公交  不忘初心  牢记使命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36FE62D-E308-4C60-AA74-7B10A754A3FD}"/>
              </a:ext>
            </a:extLst>
          </p:cNvPr>
          <p:cNvSpPr txBox="1"/>
          <p:nvPr/>
        </p:nvSpPr>
        <p:spPr>
          <a:xfrm>
            <a:off x="1012046" y="2204864"/>
            <a:ext cx="7520394" cy="400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       疫情即是命令   初心即是使命</a:t>
            </a:r>
            <a:endParaRPr lang="en-US" altLang="zh-CN" sz="2800" dirty="0"/>
          </a:p>
          <a:p>
            <a:endParaRPr lang="en-US" altLang="zh-CN" dirty="0"/>
          </a:p>
          <a:p>
            <a:endParaRPr lang="en-US" altLang="zh-CN" dirty="0"/>
          </a:p>
          <a:p>
            <a:pPr>
              <a:lnSpc>
                <a:spcPct val="200000"/>
              </a:lnSpc>
            </a:pPr>
            <a:r>
              <a:rPr lang="en-US" altLang="zh-CN" dirty="0"/>
              <a:t>        2020</a:t>
            </a:r>
            <a:r>
              <a:rPr lang="zh-CN" altLang="en-US" dirty="0"/>
              <a:t>年自新冠肺炎疫情发生以来，昆明公交集团全体党员干部、员工积极应对，不忘初心，牢记使命，</a:t>
            </a:r>
            <a:r>
              <a:rPr lang="zh-CN" altLang="zh-CN" dirty="0"/>
              <a:t>为有效切断病毒传播途径，最大限度避免因人员流动引发的疫情传播，全力做好疫情防控工作，确保人民群众生命安全和身体健康，</a:t>
            </a:r>
            <a:r>
              <a:rPr lang="zh-CN" altLang="en-US" dirty="0"/>
              <a:t>为提供健康安全的公交出行服务而努力！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                                 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TextBox 5" hidden="1"/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3083" name="矩形 6" hidden="1"/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3084" name="矩形 7" hidden="1"/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3085" name="矩形 8" hidden="1"/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点击添加文本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0F6B93C2-5606-47E4-918A-D08B3795823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765" y="620688"/>
            <a:ext cx="4435475" cy="598488"/>
          </a:xfrm>
          <a:prstGeom prst="roundRect">
            <a:avLst>
              <a:gd name="adj" fmla="val 50000"/>
            </a:avLst>
          </a:prstGeom>
          <a:solidFill>
            <a:srgbClr val="B8CB31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E35031BC-C41E-4FB8-83C7-74DDB32599A3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387" y="377801"/>
            <a:ext cx="600075" cy="615950"/>
          </a:xfrm>
          <a:prstGeom prst="ellipse">
            <a:avLst/>
          </a:prstGeom>
          <a:solidFill>
            <a:srgbClr val="B8CB31"/>
          </a:solidFill>
          <a:ln w="57150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Oval 18">
            <a:extLst>
              <a:ext uri="{FF2B5EF4-FFF2-40B4-BE49-F238E27FC236}">
                <a16:creationId xmlns:a16="http://schemas.microsoft.com/office/drawing/2014/main" id="{2C8EB7CB-516A-48AA-A5C1-67E5BF05C98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22762" y="727051"/>
            <a:ext cx="349250" cy="358775"/>
          </a:xfrm>
          <a:prstGeom prst="ellipse">
            <a:avLst/>
          </a:prstGeom>
          <a:solidFill>
            <a:srgbClr val="B8CB31"/>
          </a:solidFill>
          <a:ln w="57150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矩形 20">
            <a:extLst>
              <a:ext uri="{FF2B5EF4-FFF2-40B4-BE49-F238E27FC236}">
                <a16:creationId xmlns:a16="http://schemas.microsoft.com/office/drawing/2014/main" id="{AB15B4C3-DCEC-4BC5-841C-3C9EB1ABF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318" y="735266"/>
            <a:ext cx="29306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疫情防控   昆明公交在行动</a:t>
            </a: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1A6B71E5-04B8-4E41-B992-982D3600D5A8}"/>
              </a:ext>
            </a:extLst>
          </p:cNvPr>
          <p:cNvSpPr>
            <a:spLocks noChangeArrowheads="1"/>
          </p:cNvSpPr>
          <p:nvPr/>
        </p:nvSpPr>
        <p:spPr bwMode="auto">
          <a:xfrm rot="-2700000">
            <a:off x="5146799" y="2854722"/>
            <a:ext cx="1120775" cy="1120775"/>
          </a:xfrm>
          <a:custGeom>
            <a:avLst/>
            <a:gdLst>
              <a:gd name="T0" fmla="*/ 41499 w 1120064"/>
              <a:gd name="T1" fmla="*/ 0 h 1120063"/>
              <a:gd name="T2" fmla="*/ 1063387 w 1120064"/>
              <a:gd name="T3" fmla="*/ 58100 h 1120063"/>
              <a:gd name="T4" fmla="*/ 1121486 w 1120064"/>
              <a:gd name="T5" fmla="*/ 1079988 h 1120063"/>
              <a:gd name="T6" fmla="*/ 0 w 1120064"/>
              <a:gd name="T7" fmla="*/ 1121487 h 1120063"/>
              <a:gd name="T8" fmla="*/ 41499 w 1120064"/>
              <a:gd name="T9" fmla="*/ 0 h 11200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0064"/>
              <a:gd name="T16" fmla="*/ 0 h 1120063"/>
              <a:gd name="T17" fmla="*/ 1120064 w 1120064"/>
              <a:gd name="T18" fmla="*/ 1120063 h 11200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0064" h="1120063">
                <a:moveTo>
                  <a:pt x="41447" y="0"/>
                </a:moveTo>
                <a:lnTo>
                  <a:pt x="1062038" y="58026"/>
                </a:lnTo>
                <a:lnTo>
                  <a:pt x="1120064" y="1078616"/>
                </a:lnTo>
                <a:lnTo>
                  <a:pt x="0" y="1120063"/>
                </a:lnTo>
                <a:lnTo>
                  <a:pt x="41447" y="0"/>
                </a:lnTo>
                <a:close/>
              </a:path>
            </a:pathLst>
          </a:custGeom>
          <a:solidFill>
            <a:srgbClr val="1BA3F9"/>
          </a:solidFill>
          <a:ln w="635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endParaRPr lang="zh-CN" altLang="en-US" sz="1300" b="1">
              <a:solidFill>
                <a:srgbClr val="000000"/>
              </a:solidFill>
            </a:endParaRPr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2F74EE97-0574-4066-B3B2-C420C1B5E3E7}"/>
              </a:ext>
            </a:extLst>
          </p:cNvPr>
          <p:cNvSpPr>
            <a:spLocks noChangeArrowheads="1"/>
          </p:cNvSpPr>
          <p:nvPr/>
        </p:nvSpPr>
        <p:spPr bwMode="auto">
          <a:xfrm rot="-2700000">
            <a:off x="2929062" y="2854722"/>
            <a:ext cx="1119187" cy="1120775"/>
          </a:xfrm>
          <a:custGeom>
            <a:avLst/>
            <a:gdLst>
              <a:gd name="T0" fmla="*/ 41383 w 1120064"/>
              <a:gd name="T1" fmla="*/ 0 h 1120063"/>
              <a:gd name="T2" fmla="*/ 1060375 w 1120064"/>
              <a:gd name="T3" fmla="*/ 58100 h 1120063"/>
              <a:gd name="T4" fmla="*/ 1118311 w 1120064"/>
              <a:gd name="T5" fmla="*/ 1079988 h 1120063"/>
              <a:gd name="T6" fmla="*/ 0 w 1120064"/>
              <a:gd name="T7" fmla="*/ 1121487 h 1120063"/>
              <a:gd name="T8" fmla="*/ 41383 w 1120064"/>
              <a:gd name="T9" fmla="*/ 0 h 11200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0064"/>
              <a:gd name="T16" fmla="*/ 0 h 1120063"/>
              <a:gd name="T17" fmla="*/ 1120064 w 1120064"/>
              <a:gd name="T18" fmla="*/ 1120063 h 11200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0064" h="1120063">
                <a:moveTo>
                  <a:pt x="41447" y="0"/>
                </a:moveTo>
                <a:lnTo>
                  <a:pt x="1062038" y="58026"/>
                </a:lnTo>
                <a:lnTo>
                  <a:pt x="1120064" y="1078616"/>
                </a:lnTo>
                <a:lnTo>
                  <a:pt x="0" y="1120063"/>
                </a:lnTo>
                <a:lnTo>
                  <a:pt x="41447" y="0"/>
                </a:lnTo>
                <a:close/>
              </a:path>
            </a:pathLst>
          </a:custGeom>
          <a:solidFill>
            <a:srgbClr val="1BA3F9"/>
          </a:solidFill>
          <a:ln w="635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endParaRPr lang="zh-CN" altLang="en-US" sz="1300" b="1">
              <a:solidFill>
                <a:srgbClr val="000000"/>
              </a:solidFill>
            </a:endParaRPr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id="{5DE44CEB-6640-4B12-98E3-60B8D717A3AA}"/>
              </a:ext>
            </a:extLst>
          </p:cNvPr>
          <p:cNvSpPr>
            <a:spLocks noChangeArrowheads="1"/>
          </p:cNvSpPr>
          <p:nvPr/>
        </p:nvSpPr>
        <p:spPr bwMode="auto">
          <a:xfrm rot="-2700000">
            <a:off x="684337" y="2859485"/>
            <a:ext cx="1120775" cy="1120775"/>
          </a:xfrm>
          <a:custGeom>
            <a:avLst/>
            <a:gdLst>
              <a:gd name="T0" fmla="*/ 41499 w 1120064"/>
              <a:gd name="T1" fmla="*/ 0 h 1120063"/>
              <a:gd name="T2" fmla="*/ 1063387 w 1120064"/>
              <a:gd name="T3" fmla="*/ 58100 h 1120063"/>
              <a:gd name="T4" fmla="*/ 1121486 w 1120064"/>
              <a:gd name="T5" fmla="*/ 1079988 h 1120063"/>
              <a:gd name="T6" fmla="*/ 0 w 1120064"/>
              <a:gd name="T7" fmla="*/ 1121487 h 1120063"/>
              <a:gd name="T8" fmla="*/ 41499 w 1120064"/>
              <a:gd name="T9" fmla="*/ 0 h 11200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0064"/>
              <a:gd name="T16" fmla="*/ 0 h 1120063"/>
              <a:gd name="T17" fmla="*/ 1120064 w 1120064"/>
              <a:gd name="T18" fmla="*/ 1120063 h 11200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0064" h="1120063">
                <a:moveTo>
                  <a:pt x="41447" y="0"/>
                </a:moveTo>
                <a:lnTo>
                  <a:pt x="1062038" y="58026"/>
                </a:lnTo>
                <a:lnTo>
                  <a:pt x="1120064" y="1078616"/>
                </a:lnTo>
                <a:lnTo>
                  <a:pt x="0" y="1120063"/>
                </a:lnTo>
                <a:lnTo>
                  <a:pt x="41447" y="0"/>
                </a:lnTo>
                <a:close/>
              </a:path>
            </a:pathLst>
          </a:custGeom>
          <a:solidFill>
            <a:srgbClr val="1BA3F9"/>
          </a:solidFill>
          <a:ln w="635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endParaRPr lang="zh-CN" altLang="en-US" sz="1300" b="1">
              <a:solidFill>
                <a:srgbClr val="000000"/>
              </a:solidFill>
            </a:endParaRPr>
          </a:p>
        </p:txBody>
      </p:sp>
      <p:sp>
        <p:nvSpPr>
          <p:cNvPr id="35" name="Freeform 4">
            <a:extLst>
              <a:ext uri="{FF2B5EF4-FFF2-40B4-BE49-F238E27FC236}">
                <a16:creationId xmlns:a16="http://schemas.microsoft.com/office/drawing/2014/main" id="{C55BE93D-40CF-4BAD-BE07-F7D295426CAA}"/>
              </a:ext>
            </a:extLst>
          </p:cNvPr>
          <p:cNvSpPr>
            <a:spLocks/>
          </p:cNvSpPr>
          <p:nvPr/>
        </p:nvSpPr>
        <p:spPr bwMode="auto">
          <a:xfrm>
            <a:off x="179512" y="2276872"/>
            <a:ext cx="4238625" cy="2212975"/>
          </a:xfrm>
          <a:custGeom>
            <a:avLst/>
            <a:gdLst>
              <a:gd name="T0" fmla="*/ 2147483647 w 1558"/>
              <a:gd name="T1" fmla="*/ 2147483647 h 814"/>
              <a:gd name="T2" fmla="*/ 2147483647 w 1558"/>
              <a:gd name="T3" fmla="*/ 0 h 814"/>
              <a:gd name="T4" fmla="*/ 2147483647 w 1558"/>
              <a:gd name="T5" fmla="*/ 2147483647 h 814"/>
              <a:gd name="T6" fmla="*/ 0 w 1558"/>
              <a:gd name="T7" fmla="*/ 2147483647 h 814"/>
              <a:gd name="T8" fmla="*/ 2147483647 w 1558"/>
              <a:gd name="T9" fmla="*/ 36954507 h 814"/>
              <a:gd name="T10" fmla="*/ 2147483647 w 1558"/>
              <a:gd name="T11" fmla="*/ 2147483647 h 8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8"/>
              <a:gd name="T19" fmla="*/ 0 h 814"/>
              <a:gd name="T20" fmla="*/ 1558 w 1558"/>
              <a:gd name="T21" fmla="*/ 814 h 8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8" h="814">
                <a:moveTo>
                  <a:pt x="1558" y="337"/>
                </a:moveTo>
                <a:lnTo>
                  <a:pt x="1221" y="0"/>
                </a:lnTo>
                <a:lnTo>
                  <a:pt x="407" y="814"/>
                </a:lnTo>
                <a:lnTo>
                  <a:pt x="0" y="407"/>
                </a:lnTo>
                <a:lnTo>
                  <a:pt x="402" y="5"/>
                </a:lnTo>
                <a:lnTo>
                  <a:pt x="734" y="337"/>
                </a:lnTo>
              </a:path>
            </a:pathLst>
          </a:custGeom>
          <a:noFill/>
          <a:ln w="25400">
            <a:solidFill>
              <a:srgbClr val="1BA3F9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endParaRPr lang="zh-CN" altLang="en-US" sz="1300" b="1">
              <a:solidFill>
                <a:srgbClr val="000000"/>
              </a:solidFill>
            </a:endParaRPr>
          </a:p>
        </p:txBody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id="{3D1CF2DD-CEAC-408F-A060-ABC701137198}"/>
              </a:ext>
            </a:extLst>
          </p:cNvPr>
          <p:cNvSpPr>
            <a:spLocks/>
          </p:cNvSpPr>
          <p:nvPr/>
        </p:nvSpPr>
        <p:spPr bwMode="auto">
          <a:xfrm flipH="1" flipV="1">
            <a:off x="2570287" y="2276872"/>
            <a:ext cx="4238625" cy="2212975"/>
          </a:xfrm>
          <a:custGeom>
            <a:avLst/>
            <a:gdLst>
              <a:gd name="T0" fmla="*/ 2147483647 w 1558"/>
              <a:gd name="T1" fmla="*/ 2147483647 h 814"/>
              <a:gd name="T2" fmla="*/ 2147483647 w 1558"/>
              <a:gd name="T3" fmla="*/ 0 h 814"/>
              <a:gd name="T4" fmla="*/ 2147483647 w 1558"/>
              <a:gd name="T5" fmla="*/ 2147483647 h 814"/>
              <a:gd name="T6" fmla="*/ 0 w 1558"/>
              <a:gd name="T7" fmla="*/ 2147483647 h 814"/>
              <a:gd name="T8" fmla="*/ 2147483647 w 1558"/>
              <a:gd name="T9" fmla="*/ 36954507 h 814"/>
              <a:gd name="T10" fmla="*/ 2147483647 w 1558"/>
              <a:gd name="T11" fmla="*/ 2147483647 h 8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8"/>
              <a:gd name="T19" fmla="*/ 0 h 814"/>
              <a:gd name="T20" fmla="*/ 1558 w 1558"/>
              <a:gd name="T21" fmla="*/ 814 h 8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8" h="814">
                <a:moveTo>
                  <a:pt x="1558" y="337"/>
                </a:moveTo>
                <a:lnTo>
                  <a:pt x="1221" y="0"/>
                </a:lnTo>
                <a:lnTo>
                  <a:pt x="407" y="814"/>
                </a:lnTo>
                <a:lnTo>
                  <a:pt x="0" y="407"/>
                </a:lnTo>
                <a:lnTo>
                  <a:pt x="402" y="5"/>
                </a:lnTo>
                <a:lnTo>
                  <a:pt x="734" y="337"/>
                </a:lnTo>
              </a:path>
            </a:pathLst>
          </a:custGeom>
          <a:noFill/>
          <a:ln w="25400">
            <a:solidFill>
              <a:srgbClr val="1BA3F9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endParaRPr lang="zh-CN" altLang="en-US" sz="1300" b="1" dirty="0">
              <a:solidFill>
                <a:srgbClr val="000000"/>
              </a:solidFill>
            </a:endParaRP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F200C600-0542-491D-9D64-4DB570C6CDFF}"/>
              </a:ext>
            </a:extLst>
          </p:cNvPr>
          <p:cNvSpPr>
            <a:spLocks noChangeArrowheads="1"/>
          </p:cNvSpPr>
          <p:nvPr/>
        </p:nvSpPr>
        <p:spPr bwMode="auto">
          <a:xfrm rot="-2700000">
            <a:off x="714499" y="2854722"/>
            <a:ext cx="1062038" cy="1062038"/>
          </a:xfrm>
          <a:prstGeom prst="rect">
            <a:avLst/>
          </a:prstGeom>
          <a:solidFill>
            <a:srgbClr val="BBC3BF"/>
          </a:solidFill>
          <a:ln w="635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endParaRPr lang="zh-CN" altLang="en-US" sz="1300" b="1">
              <a:solidFill>
                <a:srgbClr val="000000"/>
              </a:solidFill>
            </a:endParaRPr>
          </a:p>
        </p:txBody>
      </p:sp>
      <p:sp>
        <p:nvSpPr>
          <p:cNvPr id="38" name="Rectangle 7">
            <a:extLst>
              <a:ext uri="{FF2B5EF4-FFF2-40B4-BE49-F238E27FC236}">
                <a16:creationId xmlns:a16="http://schemas.microsoft.com/office/drawing/2014/main" id="{B12C586E-9AFD-4C7C-BE6B-FFB33FA778EB}"/>
              </a:ext>
            </a:extLst>
          </p:cNvPr>
          <p:cNvSpPr>
            <a:spLocks noChangeArrowheads="1"/>
          </p:cNvSpPr>
          <p:nvPr/>
        </p:nvSpPr>
        <p:spPr bwMode="auto">
          <a:xfrm rot="-2700000">
            <a:off x="2957637" y="2854722"/>
            <a:ext cx="1062037" cy="1062038"/>
          </a:xfrm>
          <a:prstGeom prst="rect">
            <a:avLst/>
          </a:prstGeom>
          <a:solidFill>
            <a:srgbClr val="BBC3BF"/>
          </a:solidFill>
          <a:ln w="635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endParaRPr lang="zh-CN" altLang="en-US" sz="1300" b="1">
              <a:solidFill>
                <a:srgbClr val="000000"/>
              </a:solidFill>
            </a:endParaRPr>
          </a:p>
        </p:txBody>
      </p:sp>
      <p:sp>
        <p:nvSpPr>
          <p:cNvPr id="39" name="Rectangle 8">
            <a:extLst>
              <a:ext uri="{FF2B5EF4-FFF2-40B4-BE49-F238E27FC236}">
                <a16:creationId xmlns:a16="http://schemas.microsoft.com/office/drawing/2014/main" id="{D545ED00-2779-450F-9B2A-0C4B041C174C}"/>
              </a:ext>
            </a:extLst>
          </p:cNvPr>
          <p:cNvSpPr>
            <a:spLocks noChangeArrowheads="1"/>
          </p:cNvSpPr>
          <p:nvPr/>
        </p:nvSpPr>
        <p:spPr bwMode="auto">
          <a:xfrm rot="-2700000">
            <a:off x="5180137" y="2854722"/>
            <a:ext cx="1062037" cy="1062038"/>
          </a:xfrm>
          <a:prstGeom prst="rect">
            <a:avLst/>
          </a:prstGeom>
          <a:solidFill>
            <a:srgbClr val="BBC3BF"/>
          </a:solidFill>
          <a:ln w="635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endParaRPr lang="zh-CN" altLang="en-US" sz="1300" b="1">
              <a:solidFill>
                <a:srgbClr val="000000"/>
              </a:solidFill>
            </a:endParaRPr>
          </a:p>
        </p:txBody>
      </p:sp>
      <p:sp>
        <p:nvSpPr>
          <p:cNvPr id="40" name="矩形 13">
            <a:extLst>
              <a:ext uri="{FF2B5EF4-FFF2-40B4-BE49-F238E27FC236}">
                <a16:creationId xmlns:a16="http://schemas.microsoft.com/office/drawing/2014/main" id="{09454B88-2EDE-4414-AF52-F1F9D2B82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5167" y="3060192"/>
            <a:ext cx="11326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b="1" dirty="0"/>
              <a:t>员工自身健康防护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矩形 13">
            <a:extLst>
              <a:ext uri="{FF2B5EF4-FFF2-40B4-BE49-F238E27FC236}">
                <a16:creationId xmlns:a16="http://schemas.microsoft.com/office/drawing/2014/main" id="{A87EED9E-7404-44B2-9632-58A6B8353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3070701"/>
            <a:ext cx="11671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b="1" dirty="0"/>
              <a:t>营运车辆清洁消毒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Rectangle 6">
            <a:extLst>
              <a:ext uri="{FF2B5EF4-FFF2-40B4-BE49-F238E27FC236}">
                <a16:creationId xmlns:a16="http://schemas.microsoft.com/office/drawing/2014/main" id="{98362FD9-4E32-469F-903B-DB67EC955E60}"/>
              </a:ext>
            </a:extLst>
          </p:cNvPr>
          <p:cNvSpPr>
            <a:spLocks noChangeArrowheads="1"/>
          </p:cNvSpPr>
          <p:nvPr/>
        </p:nvSpPr>
        <p:spPr bwMode="auto">
          <a:xfrm rot="-2700000">
            <a:off x="7374383" y="2854722"/>
            <a:ext cx="1120775" cy="1120775"/>
          </a:xfrm>
          <a:custGeom>
            <a:avLst/>
            <a:gdLst>
              <a:gd name="T0" fmla="*/ 41499 w 1120064"/>
              <a:gd name="T1" fmla="*/ 0 h 1120063"/>
              <a:gd name="T2" fmla="*/ 1063387 w 1120064"/>
              <a:gd name="T3" fmla="*/ 58100 h 1120063"/>
              <a:gd name="T4" fmla="*/ 1121486 w 1120064"/>
              <a:gd name="T5" fmla="*/ 1079988 h 1120063"/>
              <a:gd name="T6" fmla="*/ 0 w 1120064"/>
              <a:gd name="T7" fmla="*/ 1121487 h 1120063"/>
              <a:gd name="T8" fmla="*/ 41499 w 1120064"/>
              <a:gd name="T9" fmla="*/ 0 h 11200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0064"/>
              <a:gd name="T16" fmla="*/ 0 h 1120063"/>
              <a:gd name="T17" fmla="*/ 1120064 w 1120064"/>
              <a:gd name="T18" fmla="*/ 1120063 h 11200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0064" h="1120063">
                <a:moveTo>
                  <a:pt x="41447" y="0"/>
                </a:moveTo>
                <a:lnTo>
                  <a:pt x="1062038" y="58026"/>
                </a:lnTo>
                <a:lnTo>
                  <a:pt x="1120064" y="1078616"/>
                </a:lnTo>
                <a:lnTo>
                  <a:pt x="0" y="1120063"/>
                </a:lnTo>
                <a:lnTo>
                  <a:pt x="41447" y="0"/>
                </a:lnTo>
                <a:close/>
              </a:path>
            </a:pathLst>
          </a:custGeom>
          <a:solidFill>
            <a:srgbClr val="1BA3F9"/>
          </a:solidFill>
          <a:ln w="635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endParaRPr lang="zh-CN" altLang="en-US" sz="1300" b="1">
              <a:solidFill>
                <a:srgbClr val="000000"/>
              </a:solidFill>
            </a:endParaRPr>
          </a:p>
        </p:txBody>
      </p:sp>
      <p:sp>
        <p:nvSpPr>
          <p:cNvPr id="50" name="Freeform 5">
            <a:extLst>
              <a:ext uri="{FF2B5EF4-FFF2-40B4-BE49-F238E27FC236}">
                <a16:creationId xmlns:a16="http://schemas.microsoft.com/office/drawing/2014/main" id="{7B07C6E3-CD7B-46B7-A984-442694757C86}"/>
              </a:ext>
            </a:extLst>
          </p:cNvPr>
          <p:cNvSpPr>
            <a:spLocks/>
          </p:cNvSpPr>
          <p:nvPr/>
        </p:nvSpPr>
        <p:spPr bwMode="auto">
          <a:xfrm flipH="1" flipV="1">
            <a:off x="4797871" y="2276872"/>
            <a:ext cx="4238625" cy="2212975"/>
          </a:xfrm>
          <a:custGeom>
            <a:avLst/>
            <a:gdLst>
              <a:gd name="T0" fmla="*/ 2147483647 w 1558"/>
              <a:gd name="T1" fmla="*/ 2147483647 h 814"/>
              <a:gd name="T2" fmla="*/ 2147483647 w 1558"/>
              <a:gd name="T3" fmla="*/ 0 h 814"/>
              <a:gd name="T4" fmla="*/ 2147483647 w 1558"/>
              <a:gd name="T5" fmla="*/ 2147483647 h 814"/>
              <a:gd name="T6" fmla="*/ 0 w 1558"/>
              <a:gd name="T7" fmla="*/ 2147483647 h 814"/>
              <a:gd name="T8" fmla="*/ 2147483647 w 1558"/>
              <a:gd name="T9" fmla="*/ 36954507 h 814"/>
              <a:gd name="T10" fmla="*/ 2147483647 w 1558"/>
              <a:gd name="T11" fmla="*/ 2147483647 h 8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8"/>
              <a:gd name="T19" fmla="*/ 0 h 814"/>
              <a:gd name="T20" fmla="*/ 1558 w 1558"/>
              <a:gd name="T21" fmla="*/ 814 h 8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8" h="814">
                <a:moveTo>
                  <a:pt x="1558" y="337"/>
                </a:moveTo>
                <a:lnTo>
                  <a:pt x="1221" y="0"/>
                </a:lnTo>
                <a:lnTo>
                  <a:pt x="407" y="814"/>
                </a:lnTo>
                <a:lnTo>
                  <a:pt x="0" y="407"/>
                </a:lnTo>
                <a:lnTo>
                  <a:pt x="402" y="5"/>
                </a:lnTo>
                <a:lnTo>
                  <a:pt x="734" y="337"/>
                </a:lnTo>
              </a:path>
            </a:pathLst>
          </a:custGeom>
          <a:noFill/>
          <a:ln w="25400">
            <a:solidFill>
              <a:srgbClr val="1BA3F9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endParaRPr lang="zh-CN" altLang="en-US" sz="1300" b="1" dirty="0">
              <a:solidFill>
                <a:srgbClr val="000000"/>
              </a:solidFill>
            </a:endParaRPr>
          </a:p>
        </p:txBody>
      </p:sp>
      <p:sp>
        <p:nvSpPr>
          <p:cNvPr id="53" name="Rectangle 8">
            <a:extLst>
              <a:ext uri="{FF2B5EF4-FFF2-40B4-BE49-F238E27FC236}">
                <a16:creationId xmlns:a16="http://schemas.microsoft.com/office/drawing/2014/main" id="{3A78FD05-0BD5-4B75-A456-C96E0C8E0CE0}"/>
              </a:ext>
            </a:extLst>
          </p:cNvPr>
          <p:cNvSpPr>
            <a:spLocks noChangeArrowheads="1"/>
          </p:cNvSpPr>
          <p:nvPr/>
        </p:nvSpPr>
        <p:spPr bwMode="auto">
          <a:xfrm rot="-2700000">
            <a:off x="7407721" y="2854722"/>
            <a:ext cx="1062037" cy="1062038"/>
          </a:xfrm>
          <a:prstGeom prst="rect">
            <a:avLst/>
          </a:prstGeom>
          <a:solidFill>
            <a:srgbClr val="BBC3BF"/>
          </a:solidFill>
          <a:ln w="635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endParaRPr lang="zh-CN" altLang="en-US" sz="1300" b="1">
              <a:solidFill>
                <a:srgbClr val="000000"/>
              </a:solidFill>
            </a:endParaRPr>
          </a:p>
        </p:txBody>
      </p:sp>
      <p:sp>
        <p:nvSpPr>
          <p:cNvPr id="54" name="矩形 13">
            <a:extLst>
              <a:ext uri="{FF2B5EF4-FFF2-40B4-BE49-F238E27FC236}">
                <a16:creationId xmlns:a16="http://schemas.microsoft.com/office/drawing/2014/main" id="{BD5A1A6D-1E5D-437B-8BC4-B6B591526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382" y="3060191"/>
            <a:ext cx="12093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b="1" dirty="0"/>
              <a:t>营运</a:t>
            </a:r>
            <a:r>
              <a:rPr lang="zh-CN" altLang="zh-CN" b="1" dirty="0"/>
              <a:t>过程</a:t>
            </a:r>
            <a:r>
              <a:rPr lang="zh-CN" altLang="en-US" b="1" dirty="0"/>
              <a:t>防控措施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5B4F449-F8CA-4191-90F3-57CECFEB9C0B}"/>
              </a:ext>
            </a:extLst>
          </p:cNvPr>
          <p:cNvSpPr txBox="1"/>
          <p:nvPr/>
        </p:nvSpPr>
        <p:spPr>
          <a:xfrm>
            <a:off x="1907704" y="5162822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环环相扣  安全放心</a:t>
            </a:r>
          </a:p>
        </p:txBody>
      </p:sp>
      <p:sp>
        <p:nvSpPr>
          <p:cNvPr id="41" name="矩形 13">
            <a:extLst>
              <a:ext uri="{FF2B5EF4-FFF2-40B4-BE49-F238E27FC236}">
                <a16:creationId xmlns:a16="http://schemas.microsoft.com/office/drawing/2014/main" id="{E7B5DB29-4AF2-4F63-826A-609D14C8C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9000" y="3060192"/>
            <a:ext cx="11133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候车办公场所消毒</a:t>
            </a:r>
          </a:p>
        </p:txBody>
      </p:sp>
    </p:spTree>
    <p:extLst>
      <p:ext uri="{BB962C8B-B14F-4D97-AF65-F5344CB8AC3E}">
        <p14:creationId xmlns:p14="http://schemas.microsoft.com/office/powerpoint/2010/main" val="2730042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>
            <a:extLst>
              <a:ext uri="{FF2B5EF4-FFF2-40B4-BE49-F238E27FC236}">
                <a16:creationId xmlns:a16="http://schemas.microsoft.com/office/drawing/2014/main" id="{EE419C12-D3B7-4766-8FFB-1B928B91D836}"/>
              </a:ext>
            </a:extLst>
          </p:cNvPr>
          <p:cNvSpPr/>
          <p:nvPr/>
        </p:nvSpPr>
        <p:spPr>
          <a:xfrm>
            <a:off x="1109912" y="4598385"/>
            <a:ext cx="7912302" cy="1667123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六边形 3">
            <a:extLst>
              <a:ext uri="{FF2B5EF4-FFF2-40B4-BE49-F238E27FC236}">
                <a16:creationId xmlns:a16="http://schemas.microsoft.com/office/drawing/2014/main" id="{D1D51AE1-20C5-4214-8A78-AA73B9299A71}"/>
              </a:ext>
            </a:extLst>
          </p:cNvPr>
          <p:cNvSpPr/>
          <p:nvPr/>
        </p:nvSpPr>
        <p:spPr>
          <a:xfrm>
            <a:off x="1108189" y="1988840"/>
            <a:ext cx="7914682" cy="1667123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5" name="直接连接符 15">
            <a:extLst>
              <a:ext uri="{FF2B5EF4-FFF2-40B4-BE49-F238E27FC236}">
                <a16:creationId xmlns:a16="http://schemas.microsoft.com/office/drawing/2014/main" id="{69EBBCEA-F842-4133-BEAA-00D17199D1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3349" y="1473845"/>
            <a:ext cx="2381" cy="5123507"/>
          </a:xfrm>
          <a:prstGeom prst="line">
            <a:avLst/>
          </a:prstGeom>
          <a:noFill/>
          <a:ln w="19050" algn="ctr">
            <a:solidFill>
              <a:srgbClr val="905F34"/>
            </a:solidFill>
            <a:miter lim="800000"/>
            <a:headEnd/>
            <a:tailEnd/>
          </a:ln>
        </p:spPr>
      </p:cxnSp>
      <p:sp>
        <p:nvSpPr>
          <p:cNvPr id="6" name="任意多边形 21">
            <a:extLst>
              <a:ext uri="{FF2B5EF4-FFF2-40B4-BE49-F238E27FC236}">
                <a16:creationId xmlns:a16="http://schemas.microsoft.com/office/drawing/2014/main" id="{C4CA6593-214C-40B4-B1F3-9789EE555296}"/>
              </a:ext>
            </a:extLst>
          </p:cNvPr>
          <p:cNvSpPr/>
          <p:nvPr/>
        </p:nvSpPr>
        <p:spPr>
          <a:xfrm>
            <a:off x="395536" y="5013176"/>
            <a:ext cx="560388" cy="649288"/>
          </a:xfrm>
          <a:custGeom>
            <a:avLst/>
            <a:gdLst>
              <a:gd name="connsiteX0" fmla="*/ 282768 w 561608"/>
              <a:gd name="connsiteY0" fmla="*/ 0 h 649318"/>
              <a:gd name="connsiteX1" fmla="*/ 561608 w 561608"/>
              <a:gd name="connsiteY1" fmla="*/ 159711 h 649318"/>
              <a:gd name="connsiteX2" fmla="*/ 561608 w 561608"/>
              <a:gd name="connsiteY2" fmla="*/ 485680 h 649318"/>
              <a:gd name="connsiteX3" fmla="*/ 282768 w 561608"/>
              <a:gd name="connsiteY3" fmla="*/ 649318 h 649318"/>
              <a:gd name="connsiteX4" fmla="*/ 0 w 561608"/>
              <a:gd name="connsiteY4" fmla="*/ 485680 h 649318"/>
              <a:gd name="connsiteX5" fmla="*/ 0 w 561608"/>
              <a:gd name="connsiteY5" fmla="*/ 159711 h 649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608" h="649318">
                <a:moveTo>
                  <a:pt x="282768" y="0"/>
                </a:moveTo>
                <a:lnTo>
                  <a:pt x="561608" y="159711"/>
                </a:lnTo>
                <a:lnTo>
                  <a:pt x="561608" y="485680"/>
                </a:lnTo>
                <a:lnTo>
                  <a:pt x="282768" y="649318"/>
                </a:lnTo>
                <a:lnTo>
                  <a:pt x="0" y="485680"/>
                </a:lnTo>
                <a:lnTo>
                  <a:pt x="0" y="159711"/>
                </a:lnTo>
                <a:close/>
              </a:path>
            </a:pathLst>
          </a:custGeom>
          <a:solidFill>
            <a:srgbClr val="905F3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kern="0" dirty="0">
                <a:solidFill>
                  <a:srgbClr val="FFFFFF"/>
                </a:solidFill>
                <a:latin typeface="Times New Roman"/>
                <a:ea typeface="幼圆"/>
              </a:rPr>
              <a:t>2</a:t>
            </a:r>
            <a:endParaRPr lang="zh-CN" altLang="en-US" sz="3200" kern="0" dirty="0">
              <a:solidFill>
                <a:srgbClr val="FFFFFF"/>
              </a:solidFill>
              <a:latin typeface="Times New Roman"/>
              <a:ea typeface="幼圆"/>
            </a:endParaRPr>
          </a:p>
        </p:txBody>
      </p:sp>
      <p:sp>
        <p:nvSpPr>
          <p:cNvPr id="8" name="矩形 21">
            <a:extLst>
              <a:ext uri="{FF2B5EF4-FFF2-40B4-BE49-F238E27FC236}">
                <a16:creationId xmlns:a16="http://schemas.microsoft.com/office/drawing/2014/main" id="{DA23DADF-797A-42EE-8244-10848D699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785" y="2152209"/>
            <a:ext cx="748168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按照市应对新型冠状病毒感染肺炎疫情工作领导小组指挥部的</a:t>
            </a:r>
            <a:r>
              <a:rPr lang="zh-CN" altLang="en-US" dirty="0"/>
              <a:t>部署安排</a:t>
            </a:r>
            <a:r>
              <a:rPr lang="zh-CN" altLang="zh-CN" dirty="0"/>
              <a:t>，用有效氯含量为</a:t>
            </a:r>
            <a:r>
              <a:rPr lang="en-US" altLang="zh-CN" dirty="0"/>
              <a:t>500mg/L</a:t>
            </a:r>
            <a:r>
              <a:rPr lang="zh-CN" altLang="zh-CN" dirty="0"/>
              <a:t>的含氯消毒剂</a:t>
            </a:r>
            <a:r>
              <a:rPr lang="zh-CN" altLang="en-US" dirty="0"/>
              <a:t>，</a:t>
            </a:r>
            <a:r>
              <a:rPr lang="zh-CN" altLang="zh-CN" dirty="0"/>
              <a:t>每日对营运车辆进行不低于三次的全面预防性消毒，特别是对乘客容易接触到的车身内壁、司机方向盘、座椅、扶手、拉手等重点位置</a:t>
            </a:r>
            <a:r>
              <a:rPr lang="zh-CN" altLang="en-US" dirty="0"/>
              <a:t>进行全面</a:t>
            </a:r>
            <a:r>
              <a:rPr lang="zh-CN" altLang="zh-CN" dirty="0"/>
              <a:t>消毒</a:t>
            </a:r>
            <a:r>
              <a:rPr lang="zh-CN" altLang="en-US" dirty="0"/>
              <a:t>，</a:t>
            </a:r>
            <a:r>
              <a:rPr lang="zh-CN" altLang="zh-CN" dirty="0"/>
              <a:t>防止通过接触方式产生病毒传播。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21">
            <a:extLst>
              <a:ext uri="{FF2B5EF4-FFF2-40B4-BE49-F238E27FC236}">
                <a16:creationId xmlns:a16="http://schemas.microsoft.com/office/drawing/2014/main" id="{4A723301-C139-4BF4-A84A-6AF7B1825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785" y="4945001"/>
            <a:ext cx="69127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车辆在运营途中，驾驶员要开启车窗，增强新风量，保证营运过程中车厢内空气流通</a:t>
            </a:r>
            <a:r>
              <a:rPr lang="zh-CN" altLang="en-US" dirty="0"/>
              <a:t>，</a:t>
            </a:r>
            <a:r>
              <a:rPr lang="zh-CN" altLang="zh-CN" dirty="0"/>
              <a:t>防止密闭空间通过空气产生的病毒传播。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任意多边形 20">
            <a:extLst>
              <a:ext uri="{FF2B5EF4-FFF2-40B4-BE49-F238E27FC236}">
                <a16:creationId xmlns:a16="http://schemas.microsoft.com/office/drawing/2014/main" id="{1FA96A12-6210-42F8-80E1-9F810CB69E45}"/>
              </a:ext>
            </a:extLst>
          </p:cNvPr>
          <p:cNvSpPr/>
          <p:nvPr/>
        </p:nvSpPr>
        <p:spPr>
          <a:xfrm>
            <a:off x="395536" y="2439025"/>
            <a:ext cx="560388" cy="649288"/>
          </a:xfrm>
          <a:custGeom>
            <a:avLst/>
            <a:gdLst>
              <a:gd name="connsiteX0" fmla="*/ 282768 w 561608"/>
              <a:gd name="connsiteY0" fmla="*/ 0 h 649318"/>
              <a:gd name="connsiteX1" fmla="*/ 561608 w 561608"/>
              <a:gd name="connsiteY1" fmla="*/ 159711 h 649318"/>
              <a:gd name="connsiteX2" fmla="*/ 561608 w 561608"/>
              <a:gd name="connsiteY2" fmla="*/ 485680 h 649318"/>
              <a:gd name="connsiteX3" fmla="*/ 282768 w 561608"/>
              <a:gd name="connsiteY3" fmla="*/ 649318 h 649318"/>
              <a:gd name="connsiteX4" fmla="*/ 0 w 561608"/>
              <a:gd name="connsiteY4" fmla="*/ 485680 h 649318"/>
              <a:gd name="connsiteX5" fmla="*/ 0 w 561608"/>
              <a:gd name="connsiteY5" fmla="*/ 159711 h 649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608" h="649318">
                <a:moveTo>
                  <a:pt x="282768" y="0"/>
                </a:moveTo>
                <a:lnTo>
                  <a:pt x="561608" y="159711"/>
                </a:lnTo>
                <a:lnTo>
                  <a:pt x="561608" y="485680"/>
                </a:lnTo>
                <a:lnTo>
                  <a:pt x="282768" y="649318"/>
                </a:lnTo>
                <a:lnTo>
                  <a:pt x="0" y="485680"/>
                </a:lnTo>
                <a:lnTo>
                  <a:pt x="0" y="159711"/>
                </a:lnTo>
                <a:close/>
              </a:path>
            </a:pathLst>
          </a:custGeom>
          <a:solidFill>
            <a:srgbClr val="905F3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kern="0" dirty="0">
                <a:solidFill>
                  <a:srgbClr val="FFFFFF"/>
                </a:solidFill>
                <a:latin typeface="Times New Roman"/>
                <a:ea typeface="幼圆"/>
              </a:rPr>
              <a:t>1</a:t>
            </a:r>
            <a:endParaRPr lang="zh-CN" altLang="en-US" sz="3200" kern="0" dirty="0">
              <a:solidFill>
                <a:srgbClr val="FFFFFF"/>
              </a:solidFill>
              <a:latin typeface="Times New Roman"/>
              <a:ea typeface="幼圆"/>
            </a:endParaRPr>
          </a:p>
        </p:txBody>
      </p:sp>
      <p:sp>
        <p:nvSpPr>
          <p:cNvPr id="19" name="等腰三角形 18">
            <a:extLst>
              <a:ext uri="{FF2B5EF4-FFF2-40B4-BE49-F238E27FC236}">
                <a16:creationId xmlns:a16="http://schemas.microsoft.com/office/drawing/2014/main" id="{7B843B9B-9024-455D-8ABB-EC74DEF382B2}"/>
              </a:ext>
            </a:extLst>
          </p:cNvPr>
          <p:cNvSpPr/>
          <p:nvPr/>
        </p:nvSpPr>
        <p:spPr>
          <a:xfrm>
            <a:off x="6639148" y="659074"/>
            <a:ext cx="330200" cy="295275"/>
          </a:xfrm>
          <a:prstGeom prst="triangle">
            <a:avLst/>
          </a:prstGeom>
          <a:solidFill>
            <a:srgbClr val="1B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平行四边形 19">
            <a:extLst>
              <a:ext uri="{FF2B5EF4-FFF2-40B4-BE49-F238E27FC236}">
                <a16:creationId xmlns:a16="http://schemas.microsoft.com/office/drawing/2014/main" id="{9ADF589A-9571-48E6-AF26-D745FAAC2916}"/>
              </a:ext>
            </a:extLst>
          </p:cNvPr>
          <p:cNvSpPr/>
          <p:nvPr/>
        </p:nvSpPr>
        <p:spPr>
          <a:xfrm>
            <a:off x="2627784" y="659074"/>
            <a:ext cx="4176464" cy="539750"/>
          </a:xfrm>
          <a:prstGeom prst="parallelogram">
            <a:avLst/>
          </a:prstGeom>
          <a:solidFill>
            <a:srgbClr val="2B6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矩形 21">
            <a:extLst>
              <a:ext uri="{FF2B5EF4-FFF2-40B4-BE49-F238E27FC236}">
                <a16:creationId xmlns:a16="http://schemas.microsoft.com/office/drawing/2014/main" id="{0B11208B-80DE-4B50-824A-B3CE813DD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290" y="707255"/>
            <a:ext cx="36868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加强运营车辆清洁、消毒</a:t>
            </a:r>
          </a:p>
        </p:txBody>
      </p:sp>
    </p:spTree>
    <p:extLst>
      <p:ext uri="{BB962C8B-B14F-4D97-AF65-F5344CB8AC3E}">
        <p14:creationId xmlns:p14="http://schemas.microsoft.com/office/powerpoint/2010/main" val="2906682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2E661B9-69A7-47AC-B2F9-212074CA22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833840"/>
            <a:ext cx="1932950" cy="174939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1B4FCE0-1094-4C0B-9CEA-189059A76E4E}"/>
              </a:ext>
            </a:extLst>
          </p:cNvPr>
          <p:cNvSpPr txBox="1"/>
          <p:nvPr/>
        </p:nvSpPr>
        <p:spPr>
          <a:xfrm>
            <a:off x="1259632" y="241802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3975B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</a:t>
            </a:r>
            <a:endParaRPr lang="zh-CN" altLang="en-US" sz="3200" dirty="0">
              <a:solidFill>
                <a:srgbClr val="3975B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42C80A3-2EFA-4899-93A2-552D4263A7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556" y="4127877"/>
            <a:ext cx="1932950" cy="1749395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BEC8AA2-BC9E-45CC-A574-0045F34CAFAB}"/>
              </a:ext>
            </a:extLst>
          </p:cNvPr>
          <p:cNvSpPr/>
          <p:nvPr/>
        </p:nvSpPr>
        <p:spPr>
          <a:xfrm>
            <a:off x="2251671" y="2198067"/>
            <a:ext cx="6496792" cy="999169"/>
          </a:xfrm>
          <a:custGeom>
            <a:avLst/>
            <a:gdLst>
              <a:gd name="connsiteX0" fmla="*/ 0 w 5306049"/>
              <a:gd name="connsiteY0" fmla="*/ 0 h 999169"/>
              <a:gd name="connsiteX1" fmla="*/ 5306049 w 5306049"/>
              <a:gd name="connsiteY1" fmla="*/ 0 h 999169"/>
              <a:gd name="connsiteX2" fmla="*/ 5306049 w 5306049"/>
              <a:gd name="connsiteY2" fmla="*/ 999169 h 999169"/>
              <a:gd name="connsiteX3" fmla="*/ 0 w 5306049"/>
              <a:gd name="connsiteY3" fmla="*/ 999169 h 999169"/>
              <a:gd name="connsiteX4" fmla="*/ 0 w 5306049"/>
              <a:gd name="connsiteY4" fmla="*/ 0 h 999169"/>
              <a:gd name="connsiteX0" fmla="*/ 0 w 5306049"/>
              <a:gd name="connsiteY0" fmla="*/ 0 h 999169"/>
              <a:gd name="connsiteX1" fmla="*/ 5306049 w 5306049"/>
              <a:gd name="connsiteY1" fmla="*/ 0 h 999169"/>
              <a:gd name="connsiteX2" fmla="*/ 5306049 w 5306049"/>
              <a:gd name="connsiteY2" fmla="*/ 999169 h 999169"/>
              <a:gd name="connsiteX3" fmla="*/ 0 w 5306049"/>
              <a:gd name="connsiteY3" fmla="*/ 999169 h 999169"/>
              <a:gd name="connsiteX4" fmla="*/ 0 w 5306049"/>
              <a:gd name="connsiteY4" fmla="*/ 0 h 999169"/>
              <a:gd name="connsiteX0" fmla="*/ 0 w 5306049"/>
              <a:gd name="connsiteY0" fmla="*/ 0 h 999169"/>
              <a:gd name="connsiteX1" fmla="*/ 5306049 w 5306049"/>
              <a:gd name="connsiteY1" fmla="*/ 0 h 999169"/>
              <a:gd name="connsiteX2" fmla="*/ 5306049 w 5306049"/>
              <a:gd name="connsiteY2" fmla="*/ 999169 h 999169"/>
              <a:gd name="connsiteX3" fmla="*/ 0 w 5306049"/>
              <a:gd name="connsiteY3" fmla="*/ 999169 h 999169"/>
              <a:gd name="connsiteX4" fmla="*/ 0 w 5306049"/>
              <a:gd name="connsiteY4" fmla="*/ 0 h 999169"/>
              <a:gd name="connsiteX0" fmla="*/ 0 w 5306049"/>
              <a:gd name="connsiteY0" fmla="*/ 0 h 999169"/>
              <a:gd name="connsiteX1" fmla="*/ 5306049 w 5306049"/>
              <a:gd name="connsiteY1" fmla="*/ 0 h 999169"/>
              <a:gd name="connsiteX2" fmla="*/ 5306049 w 5306049"/>
              <a:gd name="connsiteY2" fmla="*/ 999169 h 999169"/>
              <a:gd name="connsiteX3" fmla="*/ 0 w 5306049"/>
              <a:gd name="connsiteY3" fmla="*/ 999169 h 999169"/>
              <a:gd name="connsiteX4" fmla="*/ 0 w 5306049"/>
              <a:gd name="connsiteY4" fmla="*/ 0 h 999169"/>
              <a:gd name="connsiteX0" fmla="*/ 0 w 5306049"/>
              <a:gd name="connsiteY0" fmla="*/ 0 h 999169"/>
              <a:gd name="connsiteX1" fmla="*/ 5306049 w 5306049"/>
              <a:gd name="connsiteY1" fmla="*/ 0 h 999169"/>
              <a:gd name="connsiteX2" fmla="*/ 5306049 w 5306049"/>
              <a:gd name="connsiteY2" fmla="*/ 999169 h 999169"/>
              <a:gd name="connsiteX3" fmla="*/ 0 w 5306049"/>
              <a:gd name="connsiteY3" fmla="*/ 999169 h 999169"/>
              <a:gd name="connsiteX4" fmla="*/ 0 w 5306049"/>
              <a:gd name="connsiteY4" fmla="*/ 0 h 99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6049" h="999169">
                <a:moveTo>
                  <a:pt x="0" y="0"/>
                </a:moveTo>
                <a:lnTo>
                  <a:pt x="5306049" y="0"/>
                </a:lnTo>
                <a:lnTo>
                  <a:pt x="5306049" y="999169"/>
                </a:lnTo>
                <a:lnTo>
                  <a:pt x="0" y="999169"/>
                </a:lnTo>
                <a:cubicBezTo>
                  <a:pt x="130629" y="535484"/>
                  <a:pt x="141515" y="496342"/>
                  <a:pt x="0" y="0"/>
                </a:cubicBezTo>
                <a:close/>
              </a:path>
            </a:pathLst>
          </a:custGeom>
          <a:solidFill>
            <a:srgbClr val="B9E1F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9">
            <a:extLst>
              <a:ext uri="{FF2B5EF4-FFF2-40B4-BE49-F238E27FC236}">
                <a16:creationId xmlns:a16="http://schemas.microsoft.com/office/drawing/2014/main" id="{A96B8FA1-B6C3-4446-AADA-CA60D5DC58E2}"/>
              </a:ext>
            </a:extLst>
          </p:cNvPr>
          <p:cNvSpPr/>
          <p:nvPr/>
        </p:nvSpPr>
        <p:spPr>
          <a:xfrm>
            <a:off x="2251670" y="4493007"/>
            <a:ext cx="6496793" cy="999169"/>
          </a:xfrm>
          <a:custGeom>
            <a:avLst/>
            <a:gdLst>
              <a:gd name="connsiteX0" fmla="*/ 0 w 5306049"/>
              <a:gd name="connsiteY0" fmla="*/ 0 h 999169"/>
              <a:gd name="connsiteX1" fmla="*/ 5306049 w 5306049"/>
              <a:gd name="connsiteY1" fmla="*/ 0 h 999169"/>
              <a:gd name="connsiteX2" fmla="*/ 5306049 w 5306049"/>
              <a:gd name="connsiteY2" fmla="*/ 999169 h 999169"/>
              <a:gd name="connsiteX3" fmla="*/ 0 w 5306049"/>
              <a:gd name="connsiteY3" fmla="*/ 999169 h 999169"/>
              <a:gd name="connsiteX4" fmla="*/ 0 w 5306049"/>
              <a:gd name="connsiteY4" fmla="*/ 0 h 999169"/>
              <a:gd name="connsiteX0" fmla="*/ 0 w 5306049"/>
              <a:gd name="connsiteY0" fmla="*/ 0 h 999169"/>
              <a:gd name="connsiteX1" fmla="*/ 5306049 w 5306049"/>
              <a:gd name="connsiteY1" fmla="*/ 0 h 999169"/>
              <a:gd name="connsiteX2" fmla="*/ 5306049 w 5306049"/>
              <a:gd name="connsiteY2" fmla="*/ 999169 h 999169"/>
              <a:gd name="connsiteX3" fmla="*/ 0 w 5306049"/>
              <a:gd name="connsiteY3" fmla="*/ 999169 h 999169"/>
              <a:gd name="connsiteX4" fmla="*/ 0 w 5306049"/>
              <a:gd name="connsiteY4" fmla="*/ 0 h 999169"/>
              <a:gd name="connsiteX0" fmla="*/ 0 w 5306049"/>
              <a:gd name="connsiteY0" fmla="*/ 0 h 999169"/>
              <a:gd name="connsiteX1" fmla="*/ 5306049 w 5306049"/>
              <a:gd name="connsiteY1" fmla="*/ 0 h 999169"/>
              <a:gd name="connsiteX2" fmla="*/ 5306049 w 5306049"/>
              <a:gd name="connsiteY2" fmla="*/ 999169 h 999169"/>
              <a:gd name="connsiteX3" fmla="*/ 0 w 5306049"/>
              <a:gd name="connsiteY3" fmla="*/ 999169 h 999169"/>
              <a:gd name="connsiteX4" fmla="*/ 0 w 5306049"/>
              <a:gd name="connsiteY4" fmla="*/ 0 h 999169"/>
              <a:gd name="connsiteX0" fmla="*/ 0 w 5306049"/>
              <a:gd name="connsiteY0" fmla="*/ 0 h 999169"/>
              <a:gd name="connsiteX1" fmla="*/ 5306049 w 5306049"/>
              <a:gd name="connsiteY1" fmla="*/ 0 h 999169"/>
              <a:gd name="connsiteX2" fmla="*/ 5306049 w 5306049"/>
              <a:gd name="connsiteY2" fmla="*/ 999169 h 999169"/>
              <a:gd name="connsiteX3" fmla="*/ 0 w 5306049"/>
              <a:gd name="connsiteY3" fmla="*/ 999169 h 999169"/>
              <a:gd name="connsiteX4" fmla="*/ 0 w 5306049"/>
              <a:gd name="connsiteY4" fmla="*/ 0 h 999169"/>
              <a:gd name="connsiteX0" fmla="*/ 0 w 5306049"/>
              <a:gd name="connsiteY0" fmla="*/ 0 h 999169"/>
              <a:gd name="connsiteX1" fmla="*/ 5306049 w 5306049"/>
              <a:gd name="connsiteY1" fmla="*/ 0 h 999169"/>
              <a:gd name="connsiteX2" fmla="*/ 5306049 w 5306049"/>
              <a:gd name="connsiteY2" fmla="*/ 999169 h 999169"/>
              <a:gd name="connsiteX3" fmla="*/ 0 w 5306049"/>
              <a:gd name="connsiteY3" fmla="*/ 999169 h 999169"/>
              <a:gd name="connsiteX4" fmla="*/ 0 w 5306049"/>
              <a:gd name="connsiteY4" fmla="*/ 0 h 99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6049" h="999169">
                <a:moveTo>
                  <a:pt x="0" y="0"/>
                </a:moveTo>
                <a:lnTo>
                  <a:pt x="5306049" y="0"/>
                </a:lnTo>
                <a:lnTo>
                  <a:pt x="5306049" y="999169"/>
                </a:lnTo>
                <a:lnTo>
                  <a:pt x="0" y="999169"/>
                </a:lnTo>
                <a:cubicBezTo>
                  <a:pt x="130629" y="535484"/>
                  <a:pt x="141515" y="496342"/>
                  <a:pt x="0" y="0"/>
                </a:cubicBezTo>
                <a:close/>
              </a:path>
            </a:pathLst>
          </a:custGeom>
          <a:solidFill>
            <a:srgbClr val="B9E1F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>
            <a:extLst>
              <a:ext uri="{FF2B5EF4-FFF2-40B4-BE49-F238E27FC236}">
                <a16:creationId xmlns:a16="http://schemas.microsoft.com/office/drawing/2014/main" id="{AA27917D-6B98-4934-862F-3FBAC538DEE2}"/>
              </a:ext>
            </a:extLst>
          </p:cNvPr>
          <p:cNvSpPr/>
          <p:nvPr/>
        </p:nvSpPr>
        <p:spPr>
          <a:xfrm>
            <a:off x="6639148" y="659074"/>
            <a:ext cx="330200" cy="295275"/>
          </a:xfrm>
          <a:prstGeom prst="triangle">
            <a:avLst/>
          </a:prstGeom>
          <a:solidFill>
            <a:srgbClr val="1B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平行四边形 19">
            <a:extLst>
              <a:ext uri="{FF2B5EF4-FFF2-40B4-BE49-F238E27FC236}">
                <a16:creationId xmlns:a16="http://schemas.microsoft.com/office/drawing/2014/main" id="{365115BF-B39F-419A-9AF6-637BE7CC1404}"/>
              </a:ext>
            </a:extLst>
          </p:cNvPr>
          <p:cNvSpPr/>
          <p:nvPr/>
        </p:nvSpPr>
        <p:spPr>
          <a:xfrm>
            <a:off x="2627784" y="659074"/>
            <a:ext cx="4176464" cy="749198"/>
          </a:xfrm>
          <a:prstGeom prst="parallelogram">
            <a:avLst/>
          </a:prstGeom>
          <a:solidFill>
            <a:srgbClr val="2B6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矩形 21">
            <a:extLst>
              <a:ext uri="{FF2B5EF4-FFF2-40B4-BE49-F238E27FC236}">
                <a16:creationId xmlns:a16="http://schemas.microsoft.com/office/drawing/2014/main" id="{9DBA0B59-77C3-4B49-AB41-D9D6D0FB8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7984" y="702915"/>
            <a:ext cx="39288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b="1" dirty="0">
                <a:solidFill>
                  <a:schemeClr val="bg1"/>
                </a:solidFill>
              </a:rPr>
              <a:t>强化对公交场站、枢纽站候车通道、办公场所、调度室的</a:t>
            </a:r>
            <a:r>
              <a:rPr lang="zh-CN" altLang="en-US" b="1" dirty="0">
                <a:solidFill>
                  <a:schemeClr val="bg1"/>
                </a:solidFill>
              </a:rPr>
              <a:t>消毒工作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48B9249-9DE9-4C50-B46D-91B17A6B3B33}"/>
              </a:ext>
            </a:extLst>
          </p:cNvPr>
          <p:cNvSpPr txBox="1"/>
          <p:nvPr/>
        </p:nvSpPr>
        <p:spPr>
          <a:xfrm>
            <a:off x="2369562" y="2287996"/>
            <a:ext cx="6178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每天</a:t>
            </a:r>
            <a:r>
              <a:rPr lang="zh-CN" altLang="zh-CN" dirty="0"/>
              <a:t>对营运车辆、公交场站、发车通道、办公室、食堂、休息室、调度室、电梯、卫生间等公共区域进行全面卫生清理和彻底消杀。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F503BBD-9B7F-452D-A3B9-DCD216066724}"/>
              </a:ext>
            </a:extLst>
          </p:cNvPr>
          <p:cNvSpPr txBox="1"/>
          <p:nvPr/>
        </p:nvSpPr>
        <p:spPr>
          <a:xfrm>
            <a:off x="2472502" y="4623465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一旦出现</a:t>
            </a:r>
            <a:r>
              <a:rPr lang="zh-CN" altLang="en-US" dirty="0"/>
              <a:t>身体不适的情况</a:t>
            </a:r>
            <a:r>
              <a:rPr lang="zh-CN" altLang="zh-CN" dirty="0"/>
              <a:t>，要求相关人员立即停止工作及时就医，立即上报属地卫生防疫部</a:t>
            </a:r>
            <a:r>
              <a:rPr lang="zh-CN" altLang="en-US" dirty="0"/>
              <a:t>门。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2F0C29A-005D-4332-8648-6559CACB5950}"/>
              </a:ext>
            </a:extLst>
          </p:cNvPr>
          <p:cNvSpPr txBox="1"/>
          <p:nvPr/>
        </p:nvSpPr>
        <p:spPr>
          <a:xfrm>
            <a:off x="1259632" y="469705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3975B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</a:t>
            </a:r>
            <a:endParaRPr lang="zh-CN" altLang="en-US" sz="3200" dirty="0">
              <a:solidFill>
                <a:srgbClr val="3975B2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4915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对角圆角矩形 11">
            <a:extLst>
              <a:ext uri="{FF2B5EF4-FFF2-40B4-BE49-F238E27FC236}">
                <a16:creationId xmlns:a16="http://schemas.microsoft.com/office/drawing/2014/main" id="{95ABA24C-9066-4D1A-BAE0-25A695FE7ED8}"/>
              </a:ext>
            </a:extLst>
          </p:cNvPr>
          <p:cNvSpPr/>
          <p:nvPr/>
        </p:nvSpPr>
        <p:spPr bwMode="auto">
          <a:xfrm>
            <a:off x="1112883" y="3284984"/>
            <a:ext cx="6771482" cy="1463675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对角圆角矩形 12">
            <a:extLst>
              <a:ext uri="{FF2B5EF4-FFF2-40B4-BE49-F238E27FC236}">
                <a16:creationId xmlns:a16="http://schemas.microsoft.com/office/drawing/2014/main" id="{E8DA0768-2CC7-4269-AC6C-5595405C7205}"/>
              </a:ext>
            </a:extLst>
          </p:cNvPr>
          <p:cNvSpPr/>
          <p:nvPr/>
        </p:nvSpPr>
        <p:spPr bwMode="auto">
          <a:xfrm flipH="1">
            <a:off x="1112886" y="1699124"/>
            <a:ext cx="6771482" cy="1463675"/>
          </a:xfrm>
          <a:prstGeom prst="round2DiagRect">
            <a:avLst/>
          </a:prstGeom>
          <a:solidFill>
            <a:srgbClr val="9EB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对角圆角矩形 14">
            <a:extLst>
              <a:ext uri="{FF2B5EF4-FFF2-40B4-BE49-F238E27FC236}">
                <a16:creationId xmlns:a16="http://schemas.microsoft.com/office/drawing/2014/main" id="{AFC26CC5-DCE1-479E-8E2E-FEBC697DC38B}"/>
              </a:ext>
            </a:extLst>
          </p:cNvPr>
          <p:cNvSpPr/>
          <p:nvPr/>
        </p:nvSpPr>
        <p:spPr bwMode="auto">
          <a:xfrm flipH="1" flipV="1">
            <a:off x="1112883" y="4869158"/>
            <a:ext cx="6771483" cy="146367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矩形 12">
            <a:extLst>
              <a:ext uri="{FF2B5EF4-FFF2-40B4-BE49-F238E27FC236}">
                <a16:creationId xmlns:a16="http://schemas.microsoft.com/office/drawing/2014/main" id="{AB8A9B77-9F57-4208-8DC3-502062D37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0535" y="5080098"/>
            <a:ext cx="632780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营运</a:t>
            </a:r>
            <a:r>
              <a:rPr lang="zh-CN" altLang="en-US" dirty="0"/>
              <a:t>过程中乘客出现身体不适</a:t>
            </a:r>
            <a:r>
              <a:rPr lang="zh-CN" altLang="zh-CN" dirty="0"/>
              <a:t>时，驾驶员</a:t>
            </a:r>
            <a:r>
              <a:rPr lang="zh-CN" altLang="en-US" dirty="0"/>
              <a:t>须将</a:t>
            </a:r>
            <a:r>
              <a:rPr lang="zh-CN" altLang="zh-CN" dirty="0"/>
              <a:t>车辆就近停放安全位置，并将</a:t>
            </a:r>
            <a:r>
              <a:rPr lang="zh-CN" altLang="en-US" dirty="0"/>
              <a:t>乘客</a:t>
            </a:r>
            <a:r>
              <a:rPr lang="zh-CN" altLang="zh-CN" dirty="0"/>
              <a:t>引导在车厢后排座位进行暂时隔离。然后立即拨打</a:t>
            </a:r>
            <a:r>
              <a:rPr lang="en-US" altLang="zh-CN" dirty="0"/>
              <a:t>120</a:t>
            </a:r>
            <a:r>
              <a:rPr lang="zh-CN" altLang="zh-CN" dirty="0"/>
              <a:t>电话，</a:t>
            </a:r>
            <a:r>
              <a:rPr lang="zh-CN" altLang="en-US" dirty="0"/>
              <a:t>向单位及时报告</a:t>
            </a:r>
            <a:r>
              <a:rPr lang="zh-CN" altLang="zh-CN" dirty="0"/>
              <a:t>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13">
            <a:extLst>
              <a:ext uri="{FF2B5EF4-FFF2-40B4-BE49-F238E27FC236}">
                <a16:creationId xmlns:a16="http://schemas.microsoft.com/office/drawing/2014/main" id="{65A8EEF9-7F76-4669-BCD3-2988E9C64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264" y="3779748"/>
            <a:ext cx="62336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乘客</a:t>
            </a:r>
            <a:r>
              <a:rPr lang="zh-CN" altLang="en-US" dirty="0"/>
              <a:t>乘</a:t>
            </a:r>
            <a:r>
              <a:rPr lang="zh-CN" altLang="zh-CN" dirty="0"/>
              <a:t>车时，</a:t>
            </a:r>
            <a:r>
              <a:rPr lang="zh-CN" altLang="en-US" dirty="0"/>
              <a:t>驾驶员要</a:t>
            </a:r>
            <a:r>
              <a:rPr lang="zh-CN" altLang="zh-CN" dirty="0"/>
              <a:t>提醒乘客佩戴口罩</a:t>
            </a:r>
            <a:r>
              <a:rPr lang="zh-CN" altLang="en-US" dirty="0"/>
              <a:t>，</a:t>
            </a:r>
            <a:r>
              <a:rPr lang="zh-CN" altLang="zh-CN" dirty="0"/>
              <a:t>相互之间尽量保持一定距离。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5">
            <a:extLst>
              <a:ext uri="{FF2B5EF4-FFF2-40B4-BE49-F238E27FC236}">
                <a16:creationId xmlns:a16="http://schemas.microsoft.com/office/drawing/2014/main" id="{149D012A-47D8-458C-87B0-051B962EC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918" y="1813028"/>
            <a:ext cx="62617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驾驶员在运营过程中要严格监督乘客进行</a:t>
            </a:r>
            <a:r>
              <a:rPr lang="en-US" altLang="zh-CN" dirty="0"/>
              <a:t> “</a:t>
            </a:r>
            <a:r>
              <a:rPr lang="zh-CN" altLang="zh-CN" dirty="0"/>
              <a:t>云南抗疫情</a:t>
            </a:r>
            <a:r>
              <a:rPr lang="en-US" altLang="zh-CN" dirty="0"/>
              <a:t>”</a:t>
            </a:r>
            <a:r>
              <a:rPr lang="zh-CN" altLang="zh-CN" dirty="0"/>
              <a:t>扫码登记，对</a:t>
            </a:r>
            <a:r>
              <a:rPr lang="zh-CN" altLang="en-US" dirty="0"/>
              <a:t>没有智能手机或不便使用手机的人群，可进行书面登记，记录姓名、联系方式、进出时间；对有老人、儿童多人同行的，可只采集一人的信息，只需一人扫描即可。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3906FE5-03BB-44F5-B84B-F7790BB9C6A6}"/>
              </a:ext>
            </a:extLst>
          </p:cNvPr>
          <p:cNvSpPr/>
          <p:nvPr/>
        </p:nvSpPr>
        <p:spPr>
          <a:xfrm>
            <a:off x="251520" y="1571624"/>
            <a:ext cx="8640960" cy="5025728"/>
          </a:xfrm>
          <a:prstGeom prst="rect">
            <a:avLst/>
          </a:prstGeom>
          <a:noFill/>
          <a:ln w="28575">
            <a:solidFill>
              <a:srgbClr val="AD4D3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115B9122-B744-4386-AEF4-464E8601A172}"/>
              </a:ext>
            </a:extLst>
          </p:cNvPr>
          <p:cNvSpPr/>
          <p:nvPr/>
        </p:nvSpPr>
        <p:spPr>
          <a:xfrm>
            <a:off x="6639148" y="659074"/>
            <a:ext cx="330200" cy="295275"/>
          </a:xfrm>
          <a:prstGeom prst="triangle">
            <a:avLst/>
          </a:prstGeom>
          <a:solidFill>
            <a:srgbClr val="1B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平行四边形 13">
            <a:extLst>
              <a:ext uri="{FF2B5EF4-FFF2-40B4-BE49-F238E27FC236}">
                <a16:creationId xmlns:a16="http://schemas.microsoft.com/office/drawing/2014/main" id="{08420145-C6D6-44FA-B591-1954D0124F1E}"/>
              </a:ext>
            </a:extLst>
          </p:cNvPr>
          <p:cNvSpPr/>
          <p:nvPr/>
        </p:nvSpPr>
        <p:spPr>
          <a:xfrm>
            <a:off x="2627784" y="659074"/>
            <a:ext cx="4176464" cy="539750"/>
          </a:xfrm>
          <a:prstGeom prst="parallelogram">
            <a:avLst/>
          </a:prstGeom>
          <a:solidFill>
            <a:srgbClr val="2B6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矩形 21">
            <a:extLst>
              <a:ext uri="{FF2B5EF4-FFF2-40B4-BE49-F238E27FC236}">
                <a16:creationId xmlns:a16="http://schemas.microsoft.com/office/drawing/2014/main" id="{D47FBD36-07F4-4A06-9F10-E281CD326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2456" y="714931"/>
            <a:ext cx="4176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b="1" dirty="0">
                <a:solidFill>
                  <a:schemeClr val="bg1"/>
                </a:solidFill>
              </a:rPr>
              <a:t>强化行车过程的疫情防控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135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新月形 3">
            <a:extLst>
              <a:ext uri="{FF2B5EF4-FFF2-40B4-BE49-F238E27FC236}">
                <a16:creationId xmlns:a16="http://schemas.microsoft.com/office/drawing/2014/main" id="{AA2CB699-0ABD-45A5-9A90-43CB5CAF4A76}"/>
              </a:ext>
            </a:extLst>
          </p:cNvPr>
          <p:cNvSpPr/>
          <p:nvPr/>
        </p:nvSpPr>
        <p:spPr bwMode="auto">
          <a:xfrm>
            <a:off x="857821" y="1572090"/>
            <a:ext cx="1215008" cy="4953253"/>
          </a:xfrm>
          <a:prstGeom prst="moon">
            <a:avLst>
              <a:gd name="adj" fmla="val 30414"/>
            </a:avLst>
          </a:prstGeom>
          <a:solidFill>
            <a:srgbClr val="9EB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新月形 4">
            <a:extLst>
              <a:ext uri="{FF2B5EF4-FFF2-40B4-BE49-F238E27FC236}">
                <a16:creationId xmlns:a16="http://schemas.microsoft.com/office/drawing/2014/main" id="{CF058C22-130E-43CA-AF57-63A1B35F7944}"/>
              </a:ext>
            </a:extLst>
          </p:cNvPr>
          <p:cNvSpPr/>
          <p:nvPr/>
        </p:nvSpPr>
        <p:spPr bwMode="auto">
          <a:xfrm flipH="1">
            <a:off x="2000820" y="1572090"/>
            <a:ext cx="1215008" cy="4953253"/>
          </a:xfrm>
          <a:prstGeom prst="moon">
            <a:avLst>
              <a:gd name="adj" fmla="val 30414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新月形 5">
            <a:extLst>
              <a:ext uri="{FF2B5EF4-FFF2-40B4-BE49-F238E27FC236}">
                <a16:creationId xmlns:a16="http://schemas.microsoft.com/office/drawing/2014/main" id="{997EA247-E649-4B80-8883-44F1DFAD4106}"/>
              </a:ext>
            </a:extLst>
          </p:cNvPr>
          <p:cNvSpPr/>
          <p:nvPr/>
        </p:nvSpPr>
        <p:spPr bwMode="auto">
          <a:xfrm>
            <a:off x="3501009" y="1572090"/>
            <a:ext cx="1215007" cy="4953253"/>
          </a:xfrm>
          <a:prstGeom prst="moon">
            <a:avLst>
              <a:gd name="adj" fmla="val 30414"/>
            </a:avLst>
          </a:prstGeom>
          <a:solidFill>
            <a:srgbClr val="9EB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新月形 6">
            <a:extLst>
              <a:ext uri="{FF2B5EF4-FFF2-40B4-BE49-F238E27FC236}">
                <a16:creationId xmlns:a16="http://schemas.microsoft.com/office/drawing/2014/main" id="{D4215CD0-D83E-4FF1-9BB6-D6633391AB2E}"/>
              </a:ext>
            </a:extLst>
          </p:cNvPr>
          <p:cNvSpPr/>
          <p:nvPr/>
        </p:nvSpPr>
        <p:spPr bwMode="auto">
          <a:xfrm flipH="1">
            <a:off x="4644008" y="1572090"/>
            <a:ext cx="1215007" cy="4953253"/>
          </a:xfrm>
          <a:prstGeom prst="moon">
            <a:avLst>
              <a:gd name="adj" fmla="val 3041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新月形 7">
            <a:extLst>
              <a:ext uri="{FF2B5EF4-FFF2-40B4-BE49-F238E27FC236}">
                <a16:creationId xmlns:a16="http://schemas.microsoft.com/office/drawing/2014/main" id="{0145FA46-D6C6-40D4-A407-C800CF6A6811}"/>
              </a:ext>
            </a:extLst>
          </p:cNvPr>
          <p:cNvSpPr/>
          <p:nvPr/>
        </p:nvSpPr>
        <p:spPr bwMode="auto">
          <a:xfrm>
            <a:off x="6144196" y="1572090"/>
            <a:ext cx="1215008" cy="4953253"/>
          </a:xfrm>
          <a:prstGeom prst="moon">
            <a:avLst>
              <a:gd name="adj" fmla="val 30414"/>
            </a:avLst>
          </a:prstGeom>
          <a:solidFill>
            <a:srgbClr val="9EB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新月形 8">
            <a:extLst>
              <a:ext uri="{FF2B5EF4-FFF2-40B4-BE49-F238E27FC236}">
                <a16:creationId xmlns:a16="http://schemas.microsoft.com/office/drawing/2014/main" id="{E9CAFFD3-ED70-400D-801B-85F3AB9BE5BC}"/>
              </a:ext>
            </a:extLst>
          </p:cNvPr>
          <p:cNvSpPr/>
          <p:nvPr/>
        </p:nvSpPr>
        <p:spPr bwMode="auto">
          <a:xfrm flipH="1">
            <a:off x="7287195" y="1572090"/>
            <a:ext cx="1215008" cy="4953253"/>
          </a:xfrm>
          <a:prstGeom prst="moon">
            <a:avLst>
              <a:gd name="adj" fmla="val 30414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矩形 12">
            <a:extLst>
              <a:ext uri="{FF2B5EF4-FFF2-40B4-BE49-F238E27FC236}">
                <a16:creationId xmlns:a16="http://schemas.microsoft.com/office/drawing/2014/main" id="{99E12B33-9EAF-4AFD-A39E-F93F5CCF2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2712" y="2713683"/>
            <a:ext cx="135629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加强健康教育。设置新型冠状病毒感染的肺炎相关防控知识宣传栏。利用各类显示屏宣传新型冠状病毒和冬春季传染病防控。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3">
            <a:extLst>
              <a:ext uri="{FF2B5EF4-FFF2-40B4-BE49-F238E27FC236}">
                <a16:creationId xmlns:a16="http://schemas.microsoft.com/office/drawing/2014/main" id="{9D58D0DA-C173-45B4-B54C-F2F8CB7A4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3816" y="2708920"/>
            <a:ext cx="157077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规范岗位工作秩序，合理安排轮岗排班，减少单班在岗人数，暂停不必要的会议、聚会等活动，做到人员少流动、不聚焦、不串岗。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4">
            <a:extLst>
              <a:ext uri="{FF2B5EF4-FFF2-40B4-BE49-F238E27FC236}">
                <a16:creationId xmlns:a16="http://schemas.microsoft.com/office/drawing/2014/main" id="{15D53B86-3085-460A-91B4-75AE63182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013" y="2708920"/>
            <a:ext cx="15707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根据防疫需要，为职工配备口罩、手套、测温仪等防护物品和洗手液、消毒水、酒精等消杀用品。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FACD6A9B-BC77-4A5F-8121-3CC10ACA455E}"/>
              </a:ext>
            </a:extLst>
          </p:cNvPr>
          <p:cNvSpPr/>
          <p:nvPr/>
        </p:nvSpPr>
        <p:spPr>
          <a:xfrm>
            <a:off x="6639148" y="659074"/>
            <a:ext cx="330200" cy="295275"/>
          </a:xfrm>
          <a:prstGeom prst="triangle">
            <a:avLst/>
          </a:prstGeom>
          <a:solidFill>
            <a:srgbClr val="1B4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平行四边形 13">
            <a:extLst>
              <a:ext uri="{FF2B5EF4-FFF2-40B4-BE49-F238E27FC236}">
                <a16:creationId xmlns:a16="http://schemas.microsoft.com/office/drawing/2014/main" id="{BBC9535F-490A-4382-B06B-78000D746CEE}"/>
              </a:ext>
            </a:extLst>
          </p:cNvPr>
          <p:cNvSpPr/>
          <p:nvPr/>
        </p:nvSpPr>
        <p:spPr>
          <a:xfrm>
            <a:off x="2627784" y="659074"/>
            <a:ext cx="4176464" cy="539750"/>
          </a:xfrm>
          <a:prstGeom prst="parallelogram">
            <a:avLst/>
          </a:prstGeom>
          <a:solidFill>
            <a:srgbClr val="2B6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矩形 21">
            <a:extLst>
              <a:ext uri="{FF2B5EF4-FFF2-40B4-BE49-F238E27FC236}">
                <a16:creationId xmlns:a16="http://schemas.microsoft.com/office/drawing/2014/main" id="{D4C49912-AB82-4AB8-A7DD-85D350242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2456" y="714931"/>
            <a:ext cx="4176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b="1" dirty="0">
                <a:solidFill>
                  <a:schemeClr val="bg1"/>
                </a:solidFill>
              </a:rPr>
              <a:t>加强员工自身健康防护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05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7418AED7-3F3F-4081-A5C5-91DF4D41BBF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6525" y="620688"/>
            <a:ext cx="4435475" cy="598488"/>
          </a:xfrm>
          <a:prstGeom prst="roundRect">
            <a:avLst>
              <a:gd name="adj" fmla="val 50000"/>
            </a:avLst>
          </a:prstGeom>
          <a:solidFill>
            <a:srgbClr val="B8CB31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DA71195-D00F-4EB2-B556-1F867A629F3F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387" y="377801"/>
            <a:ext cx="600075" cy="615950"/>
          </a:xfrm>
          <a:prstGeom prst="ellipse">
            <a:avLst/>
          </a:prstGeom>
          <a:solidFill>
            <a:srgbClr val="B8CB31"/>
          </a:solidFill>
          <a:ln w="57150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Oval 18">
            <a:extLst>
              <a:ext uri="{FF2B5EF4-FFF2-40B4-BE49-F238E27FC236}">
                <a16:creationId xmlns:a16="http://schemas.microsoft.com/office/drawing/2014/main" id="{E0A52AF5-0A9D-45F8-836F-DD4F5A33B87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22762" y="727051"/>
            <a:ext cx="349250" cy="358775"/>
          </a:xfrm>
          <a:prstGeom prst="ellipse">
            <a:avLst/>
          </a:prstGeom>
          <a:solidFill>
            <a:srgbClr val="B8CB31"/>
          </a:solidFill>
          <a:ln w="57150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矩形 20">
            <a:extLst>
              <a:ext uri="{FF2B5EF4-FFF2-40B4-BE49-F238E27FC236}">
                <a16:creationId xmlns:a16="http://schemas.microsoft.com/office/drawing/2014/main" id="{BD30713E-5299-4B7B-98B2-9C80666AA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714" y="735266"/>
            <a:ext cx="23759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科学有序     灵活调度</a:t>
            </a: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gray">
          <a:xfrm>
            <a:off x="683569" y="1965325"/>
            <a:ext cx="1728192" cy="4271987"/>
          </a:xfrm>
          <a:prstGeom prst="roundRect">
            <a:avLst>
              <a:gd name="adj" fmla="val 4639"/>
            </a:avLst>
          </a:prstGeom>
          <a:noFill/>
          <a:ln w="19050">
            <a:solidFill>
              <a:srgbClr val="1B4266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794664" y="1714488"/>
            <a:ext cx="1573397" cy="896194"/>
            <a:chOff x="2140" y="2071"/>
            <a:chExt cx="1484" cy="330"/>
          </a:xfrm>
          <a:solidFill>
            <a:schemeClr val="tx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0" name="AutoShape 10"/>
            <p:cNvSpPr>
              <a:spLocks noChangeArrowheads="1"/>
            </p:cNvSpPr>
            <p:nvPr/>
          </p:nvSpPr>
          <p:spPr bwMode="ltGray">
            <a:xfrm>
              <a:off x="2140" y="2071"/>
              <a:ext cx="1484" cy="330"/>
            </a:xfrm>
            <a:prstGeom prst="roundRect">
              <a:avLst>
                <a:gd name="adj" fmla="val 16667"/>
              </a:avLst>
            </a:prstGeom>
            <a:grpFill/>
            <a:ln w="38100" algn="ctr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ltGray">
            <a:xfrm>
              <a:off x="2163" y="2091"/>
              <a:ext cx="1432" cy="134"/>
            </a:xfrm>
            <a:prstGeom prst="roundRect">
              <a:avLst>
                <a:gd name="adj" fmla="val 28356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2" name="矩形 14"/>
          <p:cNvSpPr>
            <a:spLocks noChangeArrowheads="1"/>
          </p:cNvSpPr>
          <p:nvPr/>
        </p:nvSpPr>
        <p:spPr bwMode="auto">
          <a:xfrm>
            <a:off x="866048" y="3114834"/>
            <a:ext cx="147126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加强早晚高峰发车，保障平峰的营运方式以确保乘客出行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5"/>
          <p:cNvSpPr>
            <a:spLocks noChangeArrowheads="1"/>
          </p:cNvSpPr>
          <p:nvPr/>
        </p:nvSpPr>
        <p:spPr bwMode="auto">
          <a:xfrm>
            <a:off x="1043609" y="1844824"/>
            <a:ext cx="12241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加强高峰保障平峰</a:t>
            </a: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gray">
          <a:xfrm>
            <a:off x="3707904" y="1951645"/>
            <a:ext cx="1728192" cy="4271987"/>
          </a:xfrm>
          <a:prstGeom prst="roundRect">
            <a:avLst>
              <a:gd name="adj" fmla="val 4639"/>
            </a:avLst>
          </a:prstGeom>
          <a:noFill/>
          <a:ln w="19050">
            <a:solidFill>
              <a:srgbClr val="1B4266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21" name="Group 9"/>
          <p:cNvGrpSpPr>
            <a:grpSpLocks/>
          </p:cNvGrpSpPr>
          <p:nvPr/>
        </p:nvGrpSpPr>
        <p:grpSpPr bwMode="auto">
          <a:xfrm>
            <a:off x="3818999" y="1700808"/>
            <a:ext cx="1573397" cy="896194"/>
            <a:chOff x="2140" y="2071"/>
            <a:chExt cx="1484" cy="330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2" name="AutoShape 10"/>
            <p:cNvSpPr>
              <a:spLocks noChangeArrowheads="1"/>
            </p:cNvSpPr>
            <p:nvPr/>
          </p:nvSpPr>
          <p:spPr bwMode="ltGray">
            <a:xfrm>
              <a:off x="2140" y="2071"/>
              <a:ext cx="1484" cy="330"/>
            </a:xfrm>
            <a:prstGeom prst="roundRect">
              <a:avLst>
                <a:gd name="adj" fmla="val 16667"/>
              </a:avLst>
            </a:prstGeom>
            <a:grpFill/>
            <a:ln w="38100" algn="ctr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" name="AutoShape 11"/>
            <p:cNvSpPr>
              <a:spLocks noChangeArrowheads="1"/>
            </p:cNvSpPr>
            <p:nvPr/>
          </p:nvSpPr>
          <p:spPr bwMode="ltGray">
            <a:xfrm>
              <a:off x="2163" y="2091"/>
              <a:ext cx="1432" cy="134"/>
            </a:xfrm>
            <a:prstGeom prst="roundRect">
              <a:avLst>
                <a:gd name="adj" fmla="val 28356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24" name="矩形 14"/>
          <p:cNvSpPr>
            <a:spLocks noChangeArrowheads="1"/>
          </p:cNvSpPr>
          <p:nvPr/>
        </p:nvSpPr>
        <p:spPr bwMode="auto">
          <a:xfrm>
            <a:off x="3892909" y="3066189"/>
            <a:ext cx="153437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在枢纽站实行排队乘车</a:t>
            </a:r>
            <a:r>
              <a:rPr lang="zh-CN" altLang="en-US" dirty="0"/>
              <a:t>，</a:t>
            </a:r>
            <a:r>
              <a:rPr lang="zh-CN" altLang="zh-CN" dirty="0"/>
              <a:t>控制车辆满载率</a:t>
            </a:r>
            <a:r>
              <a:rPr lang="zh-CN" altLang="en-US" dirty="0"/>
              <a:t>，</a:t>
            </a:r>
            <a:r>
              <a:rPr lang="zh-CN" altLang="zh-CN" dirty="0"/>
              <a:t>以适当降低枢纽站站台及车厢内人员密度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矩形 15"/>
          <p:cNvSpPr>
            <a:spLocks noChangeArrowheads="1"/>
          </p:cNvSpPr>
          <p:nvPr/>
        </p:nvSpPr>
        <p:spPr bwMode="auto">
          <a:xfrm>
            <a:off x="4021696" y="1846565"/>
            <a:ext cx="12703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科学引导防疫有策</a:t>
            </a:r>
          </a:p>
        </p:txBody>
      </p:sp>
      <p:sp>
        <p:nvSpPr>
          <p:cNvPr id="26" name="AutoShape 3"/>
          <p:cNvSpPr>
            <a:spLocks noChangeArrowheads="1"/>
          </p:cNvSpPr>
          <p:nvPr/>
        </p:nvSpPr>
        <p:spPr bwMode="gray">
          <a:xfrm>
            <a:off x="6711647" y="1951645"/>
            <a:ext cx="1728192" cy="4271987"/>
          </a:xfrm>
          <a:prstGeom prst="roundRect">
            <a:avLst>
              <a:gd name="adj" fmla="val 4639"/>
            </a:avLst>
          </a:prstGeom>
          <a:noFill/>
          <a:ln w="19050">
            <a:solidFill>
              <a:srgbClr val="1B4266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grpSp>
        <p:nvGrpSpPr>
          <p:cNvPr id="27" name="Group 9"/>
          <p:cNvGrpSpPr>
            <a:grpSpLocks/>
          </p:cNvGrpSpPr>
          <p:nvPr/>
        </p:nvGrpSpPr>
        <p:grpSpPr bwMode="auto">
          <a:xfrm>
            <a:off x="6822742" y="1700808"/>
            <a:ext cx="1573397" cy="896194"/>
            <a:chOff x="2140" y="2071"/>
            <a:chExt cx="1484" cy="330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8" name="AutoShape 10"/>
            <p:cNvSpPr>
              <a:spLocks noChangeArrowheads="1"/>
            </p:cNvSpPr>
            <p:nvPr/>
          </p:nvSpPr>
          <p:spPr bwMode="ltGray">
            <a:xfrm>
              <a:off x="2140" y="2071"/>
              <a:ext cx="1484" cy="330"/>
            </a:xfrm>
            <a:prstGeom prst="roundRect">
              <a:avLst>
                <a:gd name="adj" fmla="val 16667"/>
              </a:avLst>
            </a:prstGeom>
            <a:grpFill/>
            <a:ln w="38100" algn="ctr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9" name="AutoShape 11"/>
            <p:cNvSpPr>
              <a:spLocks noChangeArrowheads="1"/>
            </p:cNvSpPr>
            <p:nvPr/>
          </p:nvSpPr>
          <p:spPr bwMode="ltGray">
            <a:xfrm>
              <a:off x="2163" y="2091"/>
              <a:ext cx="1432" cy="134"/>
            </a:xfrm>
            <a:prstGeom prst="roundRect">
              <a:avLst>
                <a:gd name="adj" fmla="val 28356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30" name="矩形 14"/>
          <p:cNvSpPr>
            <a:spLocks noChangeArrowheads="1"/>
          </p:cNvSpPr>
          <p:nvPr/>
        </p:nvSpPr>
        <p:spPr bwMode="auto">
          <a:xfrm>
            <a:off x="6907079" y="3071253"/>
            <a:ext cx="153276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根据市民出行规律的变化，</a:t>
            </a:r>
            <a:r>
              <a:rPr lang="zh-CN" altLang="en-US" dirty="0"/>
              <a:t>适时进行灵活调度，</a:t>
            </a:r>
            <a:r>
              <a:rPr lang="zh-CN" altLang="zh-CN" dirty="0"/>
              <a:t>以保证疫情防控期间公交运输保障工作平稳有序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矩形 15"/>
          <p:cNvSpPr>
            <a:spLocks noChangeArrowheads="1"/>
          </p:cNvSpPr>
          <p:nvPr/>
        </p:nvSpPr>
        <p:spPr bwMode="auto">
          <a:xfrm>
            <a:off x="7071688" y="1846565"/>
            <a:ext cx="12703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灵活组织适时调度</a:t>
            </a:r>
          </a:p>
        </p:txBody>
      </p:sp>
    </p:spTree>
    <p:extLst>
      <p:ext uri="{BB962C8B-B14F-4D97-AF65-F5344CB8AC3E}">
        <p14:creationId xmlns:p14="http://schemas.microsoft.com/office/powerpoint/2010/main" val="1455652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E51C0CEC-0BE9-45CF-A69E-E180A197A1B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6525" y="620688"/>
            <a:ext cx="4435475" cy="598488"/>
          </a:xfrm>
          <a:prstGeom prst="roundRect">
            <a:avLst>
              <a:gd name="adj" fmla="val 50000"/>
            </a:avLst>
          </a:prstGeom>
          <a:solidFill>
            <a:srgbClr val="B8CB31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801F4B9-95FD-4E0B-AC19-E281C0083647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387" y="377801"/>
            <a:ext cx="600075" cy="615950"/>
          </a:xfrm>
          <a:prstGeom prst="ellipse">
            <a:avLst/>
          </a:prstGeom>
          <a:solidFill>
            <a:srgbClr val="B8CB31"/>
          </a:solidFill>
          <a:ln w="57150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Oval 18">
            <a:extLst>
              <a:ext uri="{FF2B5EF4-FFF2-40B4-BE49-F238E27FC236}">
                <a16:creationId xmlns:a16="http://schemas.microsoft.com/office/drawing/2014/main" id="{8A3ACAA3-AED4-42D9-9ED2-03A827F74CF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22762" y="727051"/>
            <a:ext cx="349250" cy="358775"/>
          </a:xfrm>
          <a:prstGeom prst="ellipse">
            <a:avLst/>
          </a:prstGeom>
          <a:solidFill>
            <a:srgbClr val="B8CB31"/>
          </a:solidFill>
          <a:ln w="57150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矩形 20">
            <a:extLst>
              <a:ext uri="{FF2B5EF4-FFF2-40B4-BE49-F238E27FC236}">
                <a16:creationId xmlns:a16="http://schemas.microsoft.com/office/drawing/2014/main" id="{93320974-CECE-4FDE-AA77-68834519D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755412"/>
            <a:ext cx="38779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昆明公交集团全面助力企业复工复产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5D4711A-D326-466C-8A5A-99FBDBBF5B03}"/>
              </a:ext>
            </a:extLst>
          </p:cNvPr>
          <p:cNvSpPr/>
          <p:nvPr/>
        </p:nvSpPr>
        <p:spPr>
          <a:xfrm>
            <a:off x="5196612" y="3140968"/>
            <a:ext cx="35283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       </a:t>
            </a:r>
            <a:r>
              <a:rPr lang="zh-CN" altLang="zh-CN" dirty="0"/>
              <a:t>按照昆明市应对</a:t>
            </a:r>
            <a:r>
              <a:rPr lang="zh-CN" altLang="en-US" dirty="0"/>
              <a:t>新冠肺炎</a:t>
            </a:r>
            <a:r>
              <a:rPr lang="zh-CN" altLang="zh-CN" dirty="0"/>
              <a:t>疫情工作领导小组指挥部《关于全面恢复正常生产生活秩序的通知》（昆应疫指〔</a:t>
            </a:r>
            <a:r>
              <a:rPr lang="en-US" altLang="zh-CN" dirty="0"/>
              <a:t>2020</a:t>
            </a:r>
            <a:r>
              <a:rPr lang="zh-CN" altLang="zh-CN" dirty="0"/>
              <a:t>〕</a:t>
            </a:r>
            <a:r>
              <a:rPr lang="en-US" altLang="zh-CN" dirty="0"/>
              <a:t>61</a:t>
            </a:r>
            <a:r>
              <a:rPr lang="zh-CN" altLang="zh-CN" dirty="0"/>
              <a:t>号）文件相关要求，昆明公交集团将</a:t>
            </a:r>
            <a:r>
              <a:rPr lang="zh-CN" altLang="en-US" dirty="0"/>
              <a:t>于</a:t>
            </a:r>
            <a:r>
              <a:rPr lang="en-US" altLang="zh-CN" dirty="0"/>
              <a:t>2020</a:t>
            </a:r>
            <a:r>
              <a:rPr lang="zh-CN" altLang="zh-CN" dirty="0"/>
              <a:t>年</a:t>
            </a:r>
            <a:r>
              <a:rPr lang="en-US" altLang="zh-CN" dirty="0"/>
              <a:t>2</a:t>
            </a:r>
            <a:r>
              <a:rPr lang="zh-CN" altLang="zh-CN" dirty="0"/>
              <a:t>月</a:t>
            </a:r>
            <a:r>
              <a:rPr lang="en-US" altLang="zh-CN" dirty="0"/>
              <a:t>29</a:t>
            </a:r>
            <a:r>
              <a:rPr lang="zh-CN" altLang="en-US" dirty="0"/>
              <a:t>日</a:t>
            </a:r>
            <a:r>
              <a:rPr lang="zh-CN" altLang="zh-CN" dirty="0"/>
              <a:t>全面恢复所属公交线路的运营</a:t>
            </a:r>
            <a:r>
              <a:rPr lang="zh-CN" altLang="en-US" dirty="0"/>
              <a:t>。为广大市民乘客提供安全、健康、卫生的公交保障以及专业、方便、快捷的服务体验。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D60E185-40F7-4D29-973B-94EDB484B35B}"/>
              </a:ext>
            </a:extLst>
          </p:cNvPr>
          <p:cNvSpPr txBox="1"/>
          <p:nvPr/>
        </p:nvSpPr>
        <p:spPr>
          <a:xfrm>
            <a:off x="5424875" y="2276872"/>
            <a:ext cx="3288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保障有力 出行无忧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7B31715D-1A85-46D7-80F6-FD5499725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48880"/>
            <a:ext cx="4320480" cy="356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12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4439</TotalTime>
  <Words>750</Words>
  <Application>Microsoft Office PowerPoint</Application>
  <PresentationFormat>全屏显示(4:3)</PresentationFormat>
  <Paragraphs>54</Paragraphs>
  <Slides>10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黑体</vt:lpstr>
      <vt:lpstr>微软雅黑</vt:lpstr>
      <vt:lpstr>微软雅黑 Light</vt:lpstr>
      <vt:lpstr>幼圆</vt:lpstr>
      <vt:lpstr>Arial</vt:lpstr>
      <vt:lpstr>Calibri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bj</dc:creator>
  <cp:lastModifiedBy>f.ckwhat u want f.ckwhat u want</cp:lastModifiedBy>
  <cp:revision>420</cp:revision>
  <dcterms:created xsi:type="dcterms:W3CDTF">2013-10-30T09:04:50Z</dcterms:created>
  <dcterms:modified xsi:type="dcterms:W3CDTF">2020-02-28T08:28:54Z</dcterms:modified>
</cp:coreProperties>
</file>